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59" r:id="rId4"/>
    <p:sldId id="260" r:id="rId5"/>
    <p:sldId id="262" r:id="rId6"/>
    <p:sldId id="263" r:id="rId7"/>
    <p:sldId id="269"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5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5976C-D75A-48AC-97C9-4FCD8C5654BA}" type="datetimeFigureOut">
              <a:rPr lang="en-SG" smtClean="0"/>
              <a:t>21/4/2022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68A44-59A7-44B1-AB63-54F6D59A57F2}" type="slidenum">
              <a:rPr lang="en-SG" smtClean="0"/>
              <a:t>‹#›</a:t>
            </a:fld>
            <a:endParaRPr lang="en-SG"/>
          </a:p>
        </p:txBody>
      </p:sp>
    </p:spTree>
    <p:extLst>
      <p:ext uri="{BB962C8B-B14F-4D97-AF65-F5344CB8AC3E}">
        <p14:creationId xmlns:p14="http://schemas.microsoft.com/office/powerpoint/2010/main" val="412718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A68A44-59A7-44B1-AB63-54F6D59A57F2}" type="slidenum">
              <a:rPr lang="en-SG" smtClean="0"/>
              <a:t>2</a:t>
            </a:fld>
            <a:endParaRPr lang="en-SG"/>
          </a:p>
        </p:txBody>
      </p:sp>
    </p:spTree>
    <p:extLst>
      <p:ext uri="{BB962C8B-B14F-4D97-AF65-F5344CB8AC3E}">
        <p14:creationId xmlns:p14="http://schemas.microsoft.com/office/powerpoint/2010/main" val="426499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A68A44-59A7-44B1-AB63-54F6D59A57F2}" type="slidenum">
              <a:rPr lang="en-SG" smtClean="0"/>
              <a:t>3</a:t>
            </a:fld>
            <a:endParaRPr lang="en-SG"/>
          </a:p>
        </p:txBody>
      </p:sp>
    </p:spTree>
    <p:extLst>
      <p:ext uri="{BB962C8B-B14F-4D97-AF65-F5344CB8AC3E}">
        <p14:creationId xmlns:p14="http://schemas.microsoft.com/office/powerpoint/2010/main" val="757716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A68A44-59A7-44B1-AB63-54F6D59A57F2}" type="slidenum">
              <a:rPr lang="en-SG" smtClean="0"/>
              <a:t>4</a:t>
            </a:fld>
            <a:endParaRPr lang="en-SG"/>
          </a:p>
        </p:txBody>
      </p:sp>
    </p:spTree>
    <p:extLst>
      <p:ext uri="{BB962C8B-B14F-4D97-AF65-F5344CB8AC3E}">
        <p14:creationId xmlns:p14="http://schemas.microsoft.com/office/powerpoint/2010/main" val="730822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A68A44-59A7-44B1-AB63-54F6D59A57F2}" type="slidenum">
              <a:rPr lang="en-SG" smtClean="0"/>
              <a:t>5</a:t>
            </a:fld>
            <a:endParaRPr lang="en-SG"/>
          </a:p>
        </p:txBody>
      </p:sp>
    </p:spTree>
    <p:extLst>
      <p:ext uri="{BB962C8B-B14F-4D97-AF65-F5344CB8AC3E}">
        <p14:creationId xmlns:p14="http://schemas.microsoft.com/office/powerpoint/2010/main" val="363625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A68A44-59A7-44B1-AB63-54F6D59A57F2}" type="slidenum">
              <a:rPr lang="en-SG" smtClean="0"/>
              <a:t>6</a:t>
            </a:fld>
            <a:endParaRPr lang="en-SG"/>
          </a:p>
        </p:txBody>
      </p:sp>
    </p:spTree>
    <p:extLst>
      <p:ext uri="{BB962C8B-B14F-4D97-AF65-F5344CB8AC3E}">
        <p14:creationId xmlns:p14="http://schemas.microsoft.com/office/powerpoint/2010/main" val="315448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A68A44-59A7-44B1-AB63-54F6D59A57F2}" type="slidenum">
              <a:rPr lang="en-SG" smtClean="0"/>
              <a:t>7</a:t>
            </a:fld>
            <a:endParaRPr lang="en-SG"/>
          </a:p>
        </p:txBody>
      </p:sp>
    </p:spTree>
    <p:extLst>
      <p:ext uri="{BB962C8B-B14F-4D97-AF65-F5344CB8AC3E}">
        <p14:creationId xmlns:p14="http://schemas.microsoft.com/office/powerpoint/2010/main" val="259631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A68A44-59A7-44B1-AB63-54F6D59A57F2}" type="slidenum">
              <a:rPr lang="en-SG" smtClean="0"/>
              <a:t>8</a:t>
            </a:fld>
            <a:endParaRPr lang="en-SG"/>
          </a:p>
        </p:txBody>
      </p:sp>
    </p:spTree>
    <p:extLst>
      <p:ext uri="{BB962C8B-B14F-4D97-AF65-F5344CB8AC3E}">
        <p14:creationId xmlns:p14="http://schemas.microsoft.com/office/powerpoint/2010/main" val="2191366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A68A44-59A7-44B1-AB63-54F6D59A57F2}" type="slidenum">
              <a:rPr lang="en-SG" smtClean="0"/>
              <a:t>9</a:t>
            </a:fld>
            <a:endParaRPr lang="en-SG"/>
          </a:p>
        </p:txBody>
      </p:sp>
    </p:spTree>
    <p:extLst>
      <p:ext uri="{BB962C8B-B14F-4D97-AF65-F5344CB8AC3E}">
        <p14:creationId xmlns:p14="http://schemas.microsoft.com/office/powerpoint/2010/main" val="42702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A68A44-59A7-44B1-AB63-54F6D59A57F2}" type="slidenum">
              <a:rPr lang="en-SG" smtClean="0"/>
              <a:t>10</a:t>
            </a:fld>
            <a:endParaRPr lang="en-SG"/>
          </a:p>
        </p:txBody>
      </p:sp>
    </p:spTree>
    <p:extLst>
      <p:ext uri="{BB962C8B-B14F-4D97-AF65-F5344CB8AC3E}">
        <p14:creationId xmlns:p14="http://schemas.microsoft.com/office/powerpoint/2010/main" val="1070636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20B0-B774-4A7C-80C3-6A2A0F4FE3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9C2F2BB4-FB9D-4EE6-A6EE-33DFD3EDA5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217F090-AB13-4E0E-9649-57090B670478}"/>
              </a:ext>
            </a:extLst>
          </p:cNvPr>
          <p:cNvSpPr>
            <a:spLocks noGrp="1"/>
          </p:cNvSpPr>
          <p:nvPr>
            <p:ph type="dt" sz="half" idx="10"/>
          </p:nvPr>
        </p:nvSpPr>
        <p:spPr/>
        <p:txBody>
          <a:bodyPr/>
          <a:lstStyle/>
          <a:p>
            <a:fld id="{21286EA5-0D7E-49B8-8A80-0ABD4FC8F83D}" type="datetime1">
              <a:rPr lang="en-SG" smtClean="0"/>
              <a:t>21/4/2022</a:t>
            </a:fld>
            <a:endParaRPr lang="en-SG"/>
          </a:p>
        </p:txBody>
      </p:sp>
      <p:sp>
        <p:nvSpPr>
          <p:cNvPr id="5" name="Footer Placeholder 4">
            <a:extLst>
              <a:ext uri="{FF2B5EF4-FFF2-40B4-BE49-F238E27FC236}">
                <a16:creationId xmlns:a16="http://schemas.microsoft.com/office/drawing/2014/main" id="{D67F4421-49A3-457F-B373-F96B62AE452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9F671BA-F4B4-4579-8DA8-7529D324DDC8}"/>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3501413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7676-147F-4E7D-A753-11BB464C438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8A3A03A-307B-489F-9D13-A3E15B256F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CE33BAC-A56B-48B4-9FBB-273F5928E56B}"/>
              </a:ext>
            </a:extLst>
          </p:cNvPr>
          <p:cNvSpPr>
            <a:spLocks noGrp="1"/>
          </p:cNvSpPr>
          <p:nvPr>
            <p:ph type="dt" sz="half" idx="10"/>
          </p:nvPr>
        </p:nvSpPr>
        <p:spPr/>
        <p:txBody>
          <a:bodyPr/>
          <a:lstStyle/>
          <a:p>
            <a:fld id="{80830EE8-5595-47A0-936D-51ECD40E31FD}" type="datetime1">
              <a:rPr lang="en-SG" smtClean="0"/>
              <a:t>21/4/2022</a:t>
            </a:fld>
            <a:endParaRPr lang="en-SG"/>
          </a:p>
        </p:txBody>
      </p:sp>
      <p:sp>
        <p:nvSpPr>
          <p:cNvPr id="5" name="Footer Placeholder 4">
            <a:extLst>
              <a:ext uri="{FF2B5EF4-FFF2-40B4-BE49-F238E27FC236}">
                <a16:creationId xmlns:a16="http://schemas.microsoft.com/office/drawing/2014/main" id="{DBCBA4A5-7DE3-46F8-9E1B-6552BE0049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DA5259F-3177-41ED-B26E-40E16D8786B7}"/>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79746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BCE2C-DBA5-4AB8-940D-36BE9FECCF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F080DA9-92F7-4498-93B8-2FAB6E0216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2BE5412-495E-41FB-9995-A45D8941A6FB}"/>
              </a:ext>
            </a:extLst>
          </p:cNvPr>
          <p:cNvSpPr>
            <a:spLocks noGrp="1"/>
          </p:cNvSpPr>
          <p:nvPr>
            <p:ph type="dt" sz="half" idx="10"/>
          </p:nvPr>
        </p:nvSpPr>
        <p:spPr/>
        <p:txBody>
          <a:bodyPr/>
          <a:lstStyle/>
          <a:p>
            <a:fld id="{036C9969-02C0-41DA-BF92-50118D49E504}" type="datetime1">
              <a:rPr lang="en-SG" smtClean="0"/>
              <a:t>21/4/2022</a:t>
            </a:fld>
            <a:endParaRPr lang="en-SG"/>
          </a:p>
        </p:txBody>
      </p:sp>
      <p:sp>
        <p:nvSpPr>
          <p:cNvPr id="5" name="Footer Placeholder 4">
            <a:extLst>
              <a:ext uri="{FF2B5EF4-FFF2-40B4-BE49-F238E27FC236}">
                <a16:creationId xmlns:a16="http://schemas.microsoft.com/office/drawing/2014/main" id="{AF99006B-6474-48FD-A1F2-3C11D6F60AF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133ED92-A656-4DD2-B7FB-1D64766968FE}"/>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294423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5678-F3B9-4244-92F8-5FE66BADB8A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9548C4D-47CF-49F1-80BE-91B0F043BC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0395919-50C5-4B3E-8DF1-5A2BA32A95FF}"/>
              </a:ext>
            </a:extLst>
          </p:cNvPr>
          <p:cNvSpPr>
            <a:spLocks noGrp="1"/>
          </p:cNvSpPr>
          <p:nvPr>
            <p:ph type="dt" sz="half" idx="10"/>
          </p:nvPr>
        </p:nvSpPr>
        <p:spPr/>
        <p:txBody>
          <a:bodyPr/>
          <a:lstStyle/>
          <a:p>
            <a:fld id="{56EE1F23-C736-462D-85FE-23B83A194C33}" type="datetime1">
              <a:rPr lang="en-SG" smtClean="0"/>
              <a:t>21/4/2022</a:t>
            </a:fld>
            <a:endParaRPr lang="en-SG"/>
          </a:p>
        </p:txBody>
      </p:sp>
      <p:sp>
        <p:nvSpPr>
          <p:cNvPr id="5" name="Footer Placeholder 4">
            <a:extLst>
              <a:ext uri="{FF2B5EF4-FFF2-40B4-BE49-F238E27FC236}">
                <a16:creationId xmlns:a16="http://schemas.microsoft.com/office/drawing/2014/main" id="{944EBD0A-5A23-42A9-8A3F-FEDF36CF16C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E354E98-948D-4EEC-9825-05E1ED2A9E3A}"/>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314418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0CF9-5D41-4D2B-80A8-5EC7862F0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9C8C40F-BAF8-4977-A27D-0DE3FC48AF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E766C-6954-4AAC-A467-7B3823321D2E}"/>
              </a:ext>
            </a:extLst>
          </p:cNvPr>
          <p:cNvSpPr>
            <a:spLocks noGrp="1"/>
          </p:cNvSpPr>
          <p:nvPr>
            <p:ph type="dt" sz="half" idx="10"/>
          </p:nvPr>
        </p:nvSpPr>
        <p:spPr/>
        <p:txBody>
          <a:bodyPr/>
          <a:lstStyle/>
          <a:p>
            <a:fld id="{DF7F3ED7-CFFE-4FAF-850A-4901315A6A10}" type="datetime1">
              <a:rPr lang="en-SG" smtClean="0"/>
              <a:t>21/4/2022</a:t>
            </a:fld>
            <a:endParaRPr lang="en-SG"/>
          </a:p>
        </p:txBody>
      </p:sp>
      <p:sp>
        <p:nvSpPr>
          <p:cNvPr id="5" name="Footer Placeholder 4">
            <a:extLst>
              <a:ext uri="{FF2B5EF4-FFF2-40B4-BE49-F238E27FC236}">
                <a16:creationId xmlns:a16="http://schemas.microsoft.com/office/drawing/2014/main" id="{F32147E4-C02E-4DB3-B2F6-6F4779DF526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359CA7A-0DFC-4A6C-84E7-367B5191D231}"/>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401871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9EE7-8D87-40A8-B547-1A59DC38EC2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E8CE477-537C-47EB-AAA8-C6392E0E30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9BE17C30-0A07-4923-99B1-F11176C0AD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9360411-49AE-4E1F-98C7-DC514BE20C8A}"/>
              </a:ext>
            </a:extLst>
          </p:cNvPr>
          <p:cNvSpPr>
            <a:spLocks noGrp="1"/>
          </p:cNvSpPr>
          <p:nvPr>
            <p:ph type="dt" sz="half" idx="10"/>
          </p:nvPr>
        </p:nvSpPr>
        <p:spPr/>
        <p:txBody>
          <a:bodyPr/>
          <a:lstStyle/>
          <a:p>
            <a:fld id="{A89799D6-F135-40BF-ACA6-8B8DD3B6AB88}" type="datetime1">
              <a:rPr lang="en-SG" smtClean="0"/>
              <a:t>21/4/2022</a:t>
            </a:fld>
            <a:endParaRPr lang="en-SG"/>
          </a:p>
        </p:txBody>
      </p:sp>
      <p:sp>
        <p:nvSpPr>
          <p:cNvPr id="6" name="Footer Placeholder 5">
            <a:extLst>
              <a:ext uri="{FF2B5EF4-FFF2-40B4-BE49-F238E27FC236}">
                <a16:creationId xmlns:a16="http://schemas.microsoft.com/office/drawing/2014/main" id="{4A5E0E58-7DCF-4C14-86EF-6906BEC8706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DE722BD-F0C8-4121-B86C-AE0A5CCFD9BE}"/>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49244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37BA-CCF7-4A7A-BE90-CAEF344D11C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BF002A9-B9BE-4305-91FB-461CF86CD4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E680C9-217A-4D52-9F2A-1E556A40E3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97DB86A8-29A9-4306-99E5-45237BBB5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5F5BE6-F8A0-443D-B5A8-9DC1BF009D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D7F8DD3-3FEF-4177-93DC-C022FB3DCA9A}"/>
              </a:ext>
            </a:extLst>
          </p:cNvPr>
          <p:cNvSpPr>
            <a:spLocks noGrp="1"/>
          </p:cNvSpPr>
          <p:nvPr>
            <p:ph type="dt" sz="half" idx="10"/>
          </p:nvPr>
        </p:nvSpPr>
        <p:spPr/>
        <p:txBody>
          <a:bodyPr/>
          <a:lstStyle/>
          <a:p>
            <a:fld id="{EF7BAC4E-8C02-4988-A3B0-2DFEB71A5368}" type="datetime1">
              <a:rPr lang="en-SG" smtClean="0"/>
              <a:t>21/4/2022</a:t>
            </a:fld>
            <a:endParaRPr lang="en-SG"/>
          </a:p>
        </p:txBody>
      </p:sp>
      <p:sp>
        <p:nvSpPr>
          <p:cNvPr id="8" name="Footer Placeholder 7">
            <a:extLst>
              <a:ext uri="{FF2B5EF4-FFF2-40B4-BE49-F238E27FC236}">
                <a16:creationId xmlns:a16="http://schemas.microsoft.com/office/drawing/2014/main" id="{B0664E85-F4B9-41E4-80B9-4B143919681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3608F9D-3B65-4B92-90D1-6879222CCECA}"/>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4064434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5BD5-CAA3-428A-9D94-C0A687BAA7A9}"/>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B9ECEC5-3926-4221-B419-46546D51D785}"/>
              </a:ext>
            </a:extLst>
          </p:cNvPr>
          <p:cNvSpPr>
            <a:spLocks noGrp="1"/>
          </p:cNvSpPr>
          <p:nvPr>
            <p:ph type="dt" sz="half" idx="10"/>
          </p:nvPr>
        </p:nvSpPr>
        <p:spPr/>
        <p:txBody>
          <a:bodyPr/>
          <a:lstStyle/>
          <a:p>
            <a:fld id="{E2FFBDF6-7687-480F-9FF7-3584C0F419AE}" type="datetime1">
              <a:rPr lang="en-SG" smtClean="0"/>
              <a:t>21/4/2022</a:t>
            </a:fld>
            <a:endParaRPr lang="en-SG"/>
          </a:p>
        </p:txBody>
      </p:sp>
      <p:sp>
        <p:nvSpPr>
          <p:cNvPr id="4" name="Footer Placeholder 3">
            <a:extLst>
              <a:ext uri="{FF2B5EF4-FFF2-40B4-BE49-F238E27FC236}">
                <a16:creationId xmlns:a16="http://schemas.microsoft.com/office/drawing/2014/main" id="{E8C0EE7F-31C0-4A78-8870-237D41E4B206}"/>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39E008A8-1EB8-40F5-BEE1-C8364CCC9572}"/>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3580295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2C0B06-6D91-4AB4-912C-09D49E4A19E4}"/>
              </a:ext>
            </a:extLst>
          </p:cNvPr>
          <p:cNvSpPr>
            <a:spLocks noGrp="1"/>
          </p:cNvSpPr>
          <p:nvPr>
            <p:ph type="dt" sz="half" idx="10"/>
          </p:nvPr>
        </p:nvSpPr>
        <p:spPr/>
        <p:txBody>
          <a:bodyPr/>
          <a:lstStyle/>
          <a:p>
            <a:fld id="{A2BAC0F1-1D87-4529-90DA-783C3773F5B1}" type="datetime1">
              <a:rPr lang="en-SG" smtClean="0"/>
              <a:t>21/4/2022</a:t>
            </a:fld>
            <a:endParaRPr lang="en-SG"/>
          </a:p>
        </p:txBody>
      </p:sp>
      <p:sp>
        <p:nvSpPr>
          <p:cNvPr id="3" name="Footer Placeholder 2">
            <a:extLst>
              <a:ext uri="{FF2B5EF4-FFF2-40B4-BE49-F238E27FC236}">
                <a16:creationId xmlns:a16="http://schemas.microsoft.com/office/drawing/2014/main" id="{731C54D1-C6A9-4005-99A3-439162239CE4}"/>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DEE53E4-5F75-421F-A386-6DA00E21293F}"/>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782127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B1E0-89CE-4848-A3CA-E6D8E4E37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D875322E-3F38-4AD9-AB28-EF68EF8C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1110037-11A7-4B6B-A8E3-AE9366FCE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1AF1F-0462-4C69-9100-F37F98976653}"/>
              </a:ext>
            </a:extLst>
          </p:cNvPr>
          <p:cNvSpPr>
            <a:spLocks noGrp="1"/>
          </p:cNvSpPr>
          <p:nvPr>
            <p:ph type="dt" sz="half" idx="10"/>
          </p:nvPr>
        </p:nvSpPr>
        <p:spPr/>
        <p:txBody>
          <a:bodyPr/>
          <a:lstStyle/>
          <a:p>
            <a:fld id="{2C8C06A5-97CB-478C-9AF1-5DD9EE718397}" type="datetime1">
              <a:rPr lang="en-SG" smtClean="0"/>
              <a:t>21/4/2022</a:t>
            </a:fld>
            <a:endParaRPr lang="en-SG"/>
          </a:p>
        </p:txBody>
      </p:sp>
      <p:sp>
        <p:nvSpPr>
          <p:cNvPr id="6" name="Footer Placeholder 5">
            <a:extLst>
              <a:ext uri="{FF2B5EF4-FFF2-40B4-BE49-F238E27FC236}">
                <a16:creationId xmlns:a16="http://schemas.microsoft.com/office/drawing/2014/main" id="{E59BBC5E-142C-469E-8BF1-8C3397FD589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11086F2-508B-47F6-87A9-6748E0AF43E8}"/>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130881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1DA5-950E-4B0D-BB79-4F86EEDB1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0418C6B-E032-4CF0-A3BB-D472793474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61D409C2-4843-41E5-A409-4640E723C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B6DD6-6260-4FC6-9EC7-431C34CADA28}"/>
              </a:ext>
            </a:extLst>
          </p:cNvPr>
          <p:cNvSpPr>
            <a:spLocks noGrp="1"/>
          </p:cNvSpPr>
          <p:nvPr>
            <p:ph type="dt" sz="half" idx="10"/>
          </p:nvPr>
        </p:nvSpPr>
        <p:spPr/>
        <p:txBody>
          <a:bodyPr/>
          <a:lstStyle/>
          <a:p>
            <a:fld id="{DDEDE357-E457-4260-BB4B-ED20ADBFEFBC}" type="datetime1">
              <a:rPr lang="en-SG" smtClean="0"/>
              <a:t>21/4/2022</a:t>
            </a:fld>
            <a:endParaRPr lang="en-SG"/>
          </a:p>
        </p:txBody>
      </p:sp>
      <p:sp>
        <p:nvSpPr>
          <p:cNvPr id="6" name="Footer Placeholder 5">
            <a:extLst>
              <a:ext uri="{FF2B5EF4-FFF2-40B4-BE49-F238E27FC236}">
                <a16:creationId xmlns:a16="http://schemas.microsoft.com/office/drawing/2014/main" id="{A975134C-0BAB-44FA-B32E-76949923576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E12E27E-365E-4353-8683-32E1643D23E8}"/>
              </a:ext>
            </a:extLst>
          </p:cNvPr>
          <p:cNvSpPr>
            <a:spLocks noGrp="1"/>
          </p:cNvSpPr>
          <p:nvPr>
            <p:ph type="sldNum" sz="quarter" idx="12"/>
          </p:nvPr>
        </p:nvSpPr>
        <p:spPr/>
        <p:txBody>
          <a:bodyPr/>
          <a:lstStyle/>
          <a:p>
            <a:fld id="{42614B04-C5FF-427C-9DCC-F0A21795BF5D}" type="slidenum">
              <a:rPr lang="en-SG" smtClean="0"/>
              <a:t>‹#›</a:t>
            </a:fld>
            <a:endParaRPr lang="en-SG"/>
          </a:p>
        </p:txBody>
      </p:sp>
    </p:spTree>
    <p:extLst>
      <p:ext uri="{BB962C8B-B14F-4D97-AF65-F5344CB8AC3E}">
        <p14:creationId xmlns:p14="http://schemas.microsoft.com/office/powerpoint/2010/main" val="3443430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D508BA-1354-46BA-9948-C253A1D74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3438052-202E-4EAD-8097-06B1BD8054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5160E86-E5D7-411F-B49A-A1258B684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D12832-ED2C-47B0-8886-7C6B17753151}" type="datetime1">
              <a:rPr lang="en-SG" smtClean="0"/>
              <a:t>21/4/2022</a:t>
            </a:fld>
            <a:endParaRPr lang="en-SG"/>
          </a:p>
        </p:txBody>
      </p:sp>
      <p:sp>
        <p:nvSpPr>
          <p:cNvPr id="5" name="Footer Placeholder 4">
            <a:extLst>
              <a:ext uri="{FF2B5EF4-FFF2-40B4-BE49-F238E27FC236}">
                <a16:creationId xmlns:a16="http://schemas.microsoft.com/office/drawing/2014/main" id="{AEDBC815-9BE0-4AAB-9D1B-03CEC4491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6D5E401-F235-4803-BE0E-A0F81C3A9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14B04-C5FF-427C-9DCC-F0A21795BF5D}" type="slidenum">
              <a:rPr lang="en-SG" smtClean="0"/>
              <a:t>‹#›</a:t>
            </a:fld>
            <a:endParaRPr lang="en-SG"/>
          </a:p>
        </p:txBody>
      </p:sp>
    </p:spTree>
    <p:extLst>
      <p:ext uri="{BB962C8B-B14F-4D97-AF65-F5344CB8AC3E}">
        <p14:creationId xmlns:p14="http://schemas.microsoft.com/office/powerpoint/2010/main" val="2402094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230347-79BD-4C66-8D8C-51685FE60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D9C458FE-12AC-4065-AEDA-A87D6F4FD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496" y="804977"/>
            <a:ext cx="1013002" cy="988690"/>
          </a:xfrm>
          <a:prstGeom prst="rect">
            <a:avLst/>
          </a:prstGeom>
        </p:spPr>
      </p:pic>
      <p:sp>
        <p:nvSpPr>
          <p:cNvPr id="9" name="TextBox 8">
            <a:extLst>
              <a:ext uri="{FF2B5EF4-FFF2-40B4-BE49-F238E27FC236}">
                <a16:creationId xmlns:a16="http://schemas.microsoft.com/office/drawing/2014/main" id="{1E1C9CD3-AE14-4E51-B1F6-68E1848486DB}"/>
              </a:ext>
            </a:extLst>
          </p:cNvPr>
          <p:cNvSpPr txBox="1"/>
          <p:nvPr/>
        </p:nvSpPr>
        <p:spPr>
          <a:xfrm>
            <a:off x="2518544" y="394555"/>
            <a:ext cx="7154907" cy="369332"/>
          </a:xfrm>
          <a:prstGeom prst="rect">
            <a:avLst/>
          </a:prstGeom>
          <a:noFill/>
        </p:spPr>
        <p:txBody>
          <a:bodyPr wrap="none" rtlCol="0">
            <a:spAutoFit/>
          </a:bodyPr>
          <a:lstStyle/>
          <a:p>
            <a:pPr>
              <a:spcBef>
                <a:spcPts val="200"/>
              </a:spcBef>
              <a:spcAft>
                <a:spcPts val="200"/>
              </a:spcAft>
            </a:pPr>
            <a:r>
              <a:rPr lang="en-US" b="1" dirty="0">
                <a:latin typeface="Times New Roman" panose="02020603050405020304" pitchFamily="18" charset="0"/>
                <a:cs typeface="Times New Roman" panose="02020603050405020304" pitchFamily="18" charset="0"/>
              </a:rPr>
              <a:t>Bangladesh Army University of Engineering and Technology (BAUET)</a:t>
            </a:r>
            <a:endParaRPr lang="en-SG"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D287A03-D4F4-4F03-BA6E-08EA3CE6DB22}"/>
              </a:ext>
            </a:extLst>
          </p:cNvPr>
          <p:cNvSpPr txBox="1"/>
          <p:nvPr/>
        </p:nvSpPr>
        <p:spPr>
          <a:xfrm>
            <a:off x="3149196" y="1789718"/>
            <a:ext cx="5893601" cy="369332"/>
          </a:xfrm>
          <a:prstGeom prst="rect">
            <a:avLst/>
          </a:prstGeom>
          <a:noFill/>
        </p:spPr>
        <p:txBody>
          <a:bodyPr wrap="none" rtlCol="0">
            <a:spAutoFit/>
          </a:bodyPr>
          <a:lstStyle/>
          <a:p>
            <a:pPr>
              <a:spcBef>
                <a:spcPts val="200"/>
              </a:spcBef>
              <a:spcAft>
                <a:spcPts val="200"/>
              </a:spcAft>
            </a:pPr>
            <a:r>
              <a:rPr lang="en-US" b="1" dirty="0">
                <a:latin typeface="Times New Roman" panose="02020603050405020304" pitchFamily="18" charset="0"/>
                <a:cs typeface="Times New Roman" panose="02020603050405020304" pitchFamily="18" charset="0"/>
              </a:rPr>
              <a:t>Department of Computer Science and Engineering (CSE) </a:t>
            </a:r>
            <a:endParaRPr lang="en-SG"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8BB5DE5-783C-4FAC-90C2-3674C83E0792}"/>
              </a:ext>
            </a:extLst>
          </p:cNvPr>
          <p:cNvSpPr txBox="1"/>
          <p:nvPr/>
        </p:nvSpPr>
        <p:spPr>
          <a:xfrm>
            <a:off x="594619" y="2586092"/>
            <a:ext cx="5310043" cy="933589"/>
          </a:xfrm>
          <a:prstGeom prst="rect">
            <a:avLst/>
          </a:prstGeom>
          <a:noFill/>
        </p:spPr>
        <p:txBody>
          <a:bodyPr wrap="none" rtlCol="0">
            <a:spAutoFit/>
          </a:bodyPr>
          <a:lstStyle/>
          <a:p>
            <a:pPr>
              <a:spcBef>
                <a:spcPts val="200"/>
              </a:spcBef>
              <a:spcAft>
                <a:spcPts val="200"/>
              </a:spcAft>
            </a:pPr>
            <a:r>
              <a:rPr lang="en-US" sz="1600" b="1" dirty="0">
                <a:latin typeface="Times New Roman" panose="02020603050405020304" pitchFamily="18" charset="0"/>
                <a:cs typeface="Times New Roman" panose="02020603050405020304" pitchFamily="18" charset="0"/>
              </a:rPr>
              <a:t>Course tittle: </a:t>
            </a:r>
            <a:r>
              <a:rPr lang="en-US" sz="1600" dirty="0">
                <a:latin typeface="Times New Roman" panose="02020603050405020304" pitchFamily="18" charset="0"/>
                <a:cs typeface="Times New Roman" panose="02020603050405020304" pitchFamily="18" charset="0"/>
              </a:rPr>
              <a:t>Software Development for Web Apps Sessional</a:t>
            </a:r>
          </a:p>
          <a:p>
            <a:pPr>
              <a:spcBef>
                <a:spcPts val="200"/>
              </a:spcBef>
              <a:spcAft>
                <a:spcPts val="200"/>
              </a:spcAft>
            </a:pPr>
            <a:r>
              <a:rPr lang="en-US" sz="1600" b="1" dirty="0">
                <a:latin typeface="Times New Roman" panose="02020603050405020304" pitchFamily="18" charset="0"/>
                <a:cs typeface="Times New Roman" panose="02020603050405020304" pitchFamily="18" charset="0"/>
              </a:rPr>
              <a:t>Course Code: </a:t>
            </a:r>
            <a:r>
              <a:rPr lang="en-US" sz="1600" dirty="0">
                <a:latin typeface="Times New Roman" panose="02020603050405020304" pitchFamily="18" charset="0"/>
                <a:cs typeface="Times New Roman" panose="02020603050405020304" pitchFamily="18" charset="0"/>
              </a:rPr>
              <a:t>CSE–4106</a:t>
            </a:r>
          </a:p>
          <a:p>
            <a:pPr>
              <a:spcBef>
                <a:spcPts val="200"/>
              </a:spcBef>
              <a:spcAft>
                <a:spcPts val="200"/>
              </a:spcAft>
            </a:pPr>
            <a:r>
              <a:rPr lang="en-US" sz="1600" b="1" dirty="0">
                <a:latin typeface="Times New Roman" panose="02020603050405020304" pitchFamily="18" charset="0"/>
                <a:cs typeface="Times New Roman" panose="02020603050405020304" pitchFamily="18" charset="0"/>
              </a:rPr>
              <a:t>Project name: </a:t>
            </a:r>
            <a:r>
              <a:rPr lang="en-US" sz="1600" dirty="0">
                <a:latin typeface="Times New Roman" panose="02020603050405020304" pitchFamily="18" charset="0"/>
                <a:cs typeface="Times New Roman" panose="02020603050405020304" pitchFamily="18" charset="0"/>
              </a:rPr>
              <a:t>Meta-Estate</a:t>
            </a:r>
            <a:endParaRPr lang="en-SG"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E8CF389-7FC3-49BC-BEA0-9D6AB4462FD9}"/>
              </a:ext>
            </a:extLst>
          </p:cNvPr>
          <p:cNvSpPr txBox="1"/>
          <p:nvPr/>
        </p:nvSpPr>
        <p:spPr>
          <a:xfrm>
            <a:off x="594619" y="3606145"/>
            <a:ext cx="3307187" cy="1826141"/>
          </a:xfrm>
          <a:prstGeom prst="rect">
            <a:avLst/>
          </a:prstGeom>
          <a:noFill/>
        </p:spPr>
        <p:txBody>
          <a:bodyPr wrap="none" rtlCol="0">
            <a:spAutoFit/>
          </a:bodyPr>
          <a:lstStyle/>
          <a:p>
            <a:pPr>
              <a:spcBef>
                <a:spcPts val="200"/>
              </a:spcBef>
              <a:spcAft>
                <a:spcPts val="200"/>
              </a:spcAft>
            </a:pPr>
            <a:r>
              <a:rPr lang="en-US" sz="1600" b="1" dirty="0">
                <a:latin typeface="Times New Roman" panose="02020603050405020304" pitchFamily="18" charset="0"/>
                <a:cs typeface="Times New Roman" panose="02020603050405020304" pitchFamily="18" charset="0"/>
              </a:rPr>
              <a:t>Submitted by:</a:t>
            </a:r>
          </a:p>
          <a:p>
            <a:pPr>
              <a:spcBef>
                <a:spcPts val="200"/>
              </a:spcBef>
              <a:spcAft>
                <a:spcPts val="200"/>
              </a:spcAft>
            </a:pPr>
            <a:r>
              <a:rPr lang="en-SG" sz="1600" dirty="0" err="1">
                <a:latin typeface="Times New Roman" panose="02020603050405020304" pitchFamily="18" charset="0"/>
                <a:cs typeface="Times New Roman" panose="02020603050405020304" pitchFamily="18" charset="0"/>
              </a:rPr>
              <a:t>Sakib</a:t>
            </a:r>
            <a:r>
              <a:rPr lang="en-SG" sz="1600" dirty="0">
                <a:latin typeface="Times New Roman" panose="02020603050405020304" pitchFamily="18" charset="0"/>
                <a:cs typeface="Times New Roman" panose="02020603050405020304" pitchFamily="18" charset="0"/>
              </a:rPr>
              <a:t> Raihan (18204009)</a:t>
            </a:r>
          </a:p>
          <a:p>
            <a:pPr>
              <a:spcBef>
                <a:spcPts val="200"/>
              </a:spcBef>
              <a:spcAft>
                <a:spcPts val="200"/>
              </a:spcAft>
            </a:pPr>
            <a:r>
              <a:rPr lang="en-SG" sz="1600" dirty="0">
                <a:latin typeface="Times New Roman" panose="02020603050405020304" pitchFamily="18" charset="0"/>
                <a:cs typeface="Times New Roman" panose="02020603050405020304" pitchFamily="18" charset="0"/>
              </a:rPr>
              <a:t>Md. Shah Abrar </a:t>
            </a:r>
            <a:r>
              <a:rPr lang="en-SG" sz="1600" dirty="0" err="1">
                <a:latin typeface="Times New Roman" panose="02020603050405020304" pitchFamily="18" charset="0"/>
                <a:cs typeface="Times New Roman" panose="02020603050405020304" pitchFamily="18" charset="0"/>
              </a:rPr>
              <a:t>Zahin</a:t>
            </a:r>
            <a:r>
              <a:rPr lang="en-SG" sz="1600" dirty="0">
                <a:latin typeface="Times New Roman" panose="02020603050405020304" pitchFamily="18" charset="0"/>
                <a:cs typeface="Times New Roman" panose="02020603050405020304" pitchFamily="18" charset="0"/>
              </a:rPr>
              <a:t> (18204021)</a:t>
            </a:r>
          </a:p>
          <a:p>
            <a:pPr>
              <a:spcBef>
                <a:spcPts val="200"/>
              </a:spcBef>
              <a:spcAft>
                <a:spcPts val="200"/>
              </a:spcAft>
            </a:pPr>
            <a:r>
              <a:rPr lang="en-SG" sz="1600" dirty="0">
                <a:latin typeface="Times New Roman" panose="02020603050405020304" pitchFamily="18" charset="0"/>
                <a:cs typeface="Times New Roman" panose="02020603050405020304" pitchFamily="18" charset="0"/>
              </a:rPr>
              <a:t>MD. Touhid Iqbal Sagar (18204023)</a:t>
            </a:r>
          </a:p>
          <a:p>
            <a:pPr>
              <a:spcBef>
                <a:spcPts val="200"/>
              </a:spcBef>
              <a:spcAft>
                <a:spcPts val="200"/>
              </a:spcAft>
            </a:pPr>
            <a:r>
              <a:rPr lang="en-SG" sz="1600" dirty="0">
                <a:latin typeface="Times New Roman" panose="02020603050405020304" pitchFamily="18" charset="0"/>
                <a:cs typeface="Times New Roman" panose="02020603050405020304" pitchFamily="18" charset="0"/>
              </a:rPr>
              <a:t>Md. Abdullah Al Fahad (18204025)</a:t>
            </a:r>
          </a:p>
          <a:p>
            <a:pPr>
              <a:spcBef>
                <a:spcPts val="200"/>
              </a:spcBef>
              <a:spcAft>
                <a:spcPts val="200"/>
              </a:spcAft>
            </a:pPr>
            <a:r>
              <a:rPr lang="en-SG" sz="1600" dirty="0" err="1">
                <a:latin typeface="Times New Roman" panose="02020603050405020304" pitchFamily="18" charset="0"/>
                <a:cs typeface="Times New Roman" panose="02020603050405020304" pitchFamily="18" charset="0"/>
              </a:rPr>
              <a:t>Mst</a:t>
            </a:r>
            <a:r>
              <a:rPr lang="en-SG" sz="1600" dirty="0">
                <a:latin typeface="Times New Roman" panose="02020603050405020304" pitchFamily="18" charset="0"/>
                <a:cs typeface="Times New Roman" panose="02020603050405020304" pitchFamily="18" charset="0"/>
              </a:rPr>
              <a:t>. Rukhtaj Ara Choitee (18204031)</a:t>
            </a:r>
          </a:p>
        </p:txBody>
      </p:sp>
      <p:sp>
        <p:nvSpPr>
          <p:cNvPr id="18" name="TextBox 17">
            <a:extLst>
              <a:ext uri="{FF2B5EF4-FFF2-40B4-BE49-F238E27FC236}">
                <a16:creationId xmlns:a16="http://schemas.microsoft.com/office/drawing/2014/main" id="{E1FD09C8-99BE-4C2F-BE9E-B917473D3B7D}"/>
              </a:ext>
            </a:extLst>
          </p:cNvPr>
          <p:cNvSpPr txBox="1"/>
          <p:nvPr/>
        </p:nvSpPr>
        <p:spPr>
          <a:xfrm>
            <a:off x="6601338" y="3606145"/>
            <a:ext cx="3380862" cy="2348976"/>
          </a:xfrm>
          <a:prstGeom prst="rect">
            <a:avLst/>
          </a:prstGeom>
          <a:noFill/>
        </p:spPr>
        <p:txBody>
          <a:bodyPr wrap="none" rtlCol="0">
            <a:spAutoFit/>
          </a:bodyPr>
          <a:lstStyle/>
          <a:p>
            <a:pPr>
              <a:spcBef>
                <a:spcPts val="100"/>
              </a:spcBef>
              <a:spcAft>
                <a:spcPts val="100"/>
              </a:spcAft>
            </a:pPr>
            <a:r>
              <a:rPr lang="en-US" sz="1600" b="1" dirty="0">
                <a:latin typeface="Times New Roman" panose="02020603050405020304" pitchFamily="18" charset="0"/>
                <a:cs typeface="Times New Roman" panose="02020603050405020304" pitchFamily="18" charset="0"/>
              </a:rPr>
              <a:t>Submitted to:</a:t>
            </a:r>
          </a:p>
          <a:p>
            <a:pPr marL="0" marR="0">
              <a:lnSpc>
                <a:spcPct val="107000"/>
              </a:lnSpc>
              <a:spcBef>
                <a:spcPts val="0"/>
              </a:spcBef>
              <a:spcAft>
                <a:spcPts val="800"/>
              </a:spcAft>
            </a:pPr>
            <a:r>
              <a:rPr lang="en-SG" sz="1800" dirty="0">
                <a:effectLst/>
                <a:latin typeface="Times New Roman" panose="02020603050405020304" pitchFamily="18" charset="0"/>
                <a:ea typeface="Calibri" panose="020F0502020204030204" pitchFamily="34" charset="0"/>
                <a:cs typeface="Vrinda" panose="020B0502040204020203" pitchFamily="34" charset="0"/>
              </a:rPr>
              <a:t>Md. Omar Faruq</a:t>
            </a:r>
            <a:endParaRPr lang="en-SG"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15000"/>
              </a:lnSpc>
              <a:spcBef>
                <a:spcPts val="100"/>
              </a:spcBef>
              <a:spcAft>
                <a:spcPts val="1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Lecturer, Department of CSE, BAUET</a:t>
            </a:r>
            <a:endParaRPr lang="en-SG"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SG" sz="1800" dirty="0">
                <a:effectLst/>
                <a:latin typeface="Times New Roman" panose="02020603050405020304" pitchFamily="18" charset="0"/>
                <a:ea typeface="Calibri" panose="020F0502020204030204" pitchFamily="34" charset="0"/>
                <a:cs typeface="Vrinda" panose="020B0502040204020203" pitchFamily="34" charset="0"/>
              </a:rPr>
              <a:t>Md. </a:t>
            </a:r>
            <a:r>
              <a:rPr lang="en-SG" sz="1800" dirty="0" err="1">
                <a:effectLst/>
                <a:latin typeface="Times New Roman" panose="02020603050405020304" pitchFamily="18" charset="0"/>
                <a:ea typeface="Calibri" panose="020F0502020204030204" pitchFamily="34" charset="0"/>
                <a:cs typeface="Vrinda" panose="020B0502040204020203" pitchFamily="34" charset="0"/>
              </a:rPr>
              <a:t>Nazmus</a:t>
            </a:r>
            <a:r>
              <a:rPr lang="en-SG" sz="1800" dirty="0">
                <a:effectLst/>
                <a:latin typeface="Times New Roman" panose="02020603050405020304" pitchFamily="18" charset="0"/>
                <a:ea typeface="Calibri" panose="020F0502020204030204" pitchFamily="34" charset="0"/>
                <a:cs typeface="Vrinda" panose="020B0502040204020203" pitchFamily="34" charset="0"/>
              </a:rPr>
              <a:t> </a:t>
            </a:r>
            <a:r>
              <a:rPr lang="en-SG" sz="1800" dirty="0" err="1">
                <a:effectLst/>
                <a:latin typeface="Times New Roman" panose="02020603050405020304" pitchFamily="18" charset="0"/>
                <a:ea typeface="Calibri" panose="020F0502020204030204" pitchFamily="34" charset="0"/>
                <a:cs typeface="Vrinda" panose="020B0502040204020203" pitchFamily="34" charset="0"/>
              </a:rPr>
              <a:t>Salehin</a:t>
            </a:r>
            <a:endParaRPr lang="en-SG"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15000"/>
              </a:lnSpc>
              <a:spcBef>
                <a:spcPts val="100"/>
              </a:spcBef>
              <a:spcAft>
                <a:spcPts val="1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Lecturer, Department of CSE, BAUET</a:t>
            </a:r>
            <a:endParaRPr lang="en-SG"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100"/>
              </a:spcBef>
              <a:spcAft>
                <a:spcPts val="100"/>
              </a:spcAft>
            </a:pP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Mst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Irin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Sultana</a:t>
            </a:r>
            <a:endParaRPr lang="en-SG"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100"/>
              </a:spcBef>
              <a:spcAft>
                <a:spcPts val="1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Lecturer, Department of CSE,</a:t>
            </a:r>
            <a:r>
              <a:rPr lang="en-SG"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BAUET</a:t>
            </a:r>
          </a:p>
        </p:txBody>
      </p:sp>
      <p:sp>
        <p:nvSpPr>
          <p:cNvPr id="19" name="Slide Number Placeholder 18">
            <a:extLst>
              <a:ext uri="{FF2B5EF4-FFF2-40B4-BE49-F238E27FC236}">
                <a16:creationId xmlns:a16="http://schemas.microsoft.com/office/drawing/2014/main" id="{7BA8F873-6595-47C8-9E1D-6DA0E6717048}"/>
              </a:ext>
            </a:extLst>
          </p:cNvPr>
          <p:cNvSpPr>
            <a:spLocks noGrp="1"/>
          </p:cNvSpPr>
          <p:nvPr>
            <p:ph type="sldNum" sz="quarter" idx="12"/>
          </p:nvPr>
        </p:nvSpPr>
        <p:spPr/>
        <p:txBody>
          <a:bodyPr/>
          <a:lstStyle/>
          <a:p>
            <a:pPr>
              <a:spcBef>
                <a:spcPts val="200"/>
              </a:spcBef>
              <a:spcAft>
                <a:spcPts val="200"/>
              </a:spcAft>
            </a:pPr>
            <a:fld id="{42614B04-C5FF-427C-9DCC-F0A21795BF5D}" type="slidenum">
              <a:rPr lang="en-SG" smtClean="0">
                <a:latin typeface="Times New Roman" panose="02020603050405020304" pitchFamily="18" charset="0"/>
                <a:cs typeface="Times New Roman" panose="02020603050405020304" pitchFamily="18" charset="0"/>
              </a:rPr>
              <a:pPr>
                <a:spcBef>
                  <a:spcPts val="200"/>
                </a:spcBef>
                <a:spcAft>
                  <a:spcPts val="200"/>
                </a:spcAft>
              </a:pPr>
              <a:t>1</a:t>
            </a:fld>
            <a:endParaRPr lang="en-S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7035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EE6B0-49DE-49B2-BD89-A401A16EFDFC}"/>
              </a:ext>
            </a:extLst>
          </p:cNvPr>
          <p:cNvPicPr>
            <a:picLocks noChangeAspect="1"/>
          </p:cNvPicPr>
          <p:nvPr/>
        </p:nvPicPr>
        <p:blipFill>
          <a:blip r:embed="rId3"/>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BF6B6BD8-79B2-4D2B-948C-8E73D2DEC9D6}"/>
              </a:ext>
            </a:extLst>
          </p:cNvPr>
          <p:cNvSpPr>
            <a:spLocks noGrp="1"/>
          </p:cNvSpPr>
          <p:nvPr>
            <p:ph type="sldNum" sz="quarter" idx="12"/>
          </p:nvPr>
        </p:nvSpPr>
        <p:spPr/>
        <p:txBody>
          <a:bodyPr/>
          <a:lstStyle/>
          <a:p>
            <a:fld id="{42614B04-C5FF-427C-9DCC-F0A21795BF5D}" type="slidenum">
              <a:rPr lang="en-SG" smtClean="0">
                <a:latin typeface="Times New Roman" panose="02020603050405020304" pitchFamily="18" charset="0"/>
                <a:cs typeface="Times New Roman" panose="02020603050405020304" pitchFamily="18" charset="0"/>
              </a:rPr>
              <a:t>10</a:t>
            </a:fld>
            <a:endParaRPr lang="en-SG">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522C465-D6D2-4BBB-82E8-14CB94E141F0}"/>
              </a:ext>
            </a:extLst>
          </p:cNvPr>
          <p:cNvSpPr txBox="1"/>
          <p:nvPr/>
        </p:nvSpPr>
        <p:spPr>
          <a:xfrm>
            <a:off x="4080095" y="2828835"/>
            <a:ext cx="3562450"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Thank You</a:t>
            </a:r>
            <a:endParaRPr lang="en-SG"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460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E98C8D-3FDC-43C5-86BA-8CF673925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4B9B09-BBCD-4334-9A95-77AC8701A94F}"/>
              </a:ext>
            </a:extLst>
          </p:cNvPr>
          <p:cNvSpPr txBox="1"/>
          <p:nvPr/>
        </p:nvSpPr>
        <p:spPr>
          <a:xfrm>
            <a:off x="507999" y="537029"/>
            <a:ext cx="5101076" cy="461665"/>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Explanation of some existing system: </a:t>
            </a:r>
            <a:endParaRPr lang="en-SG"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0B6079F-7073-4680-8B1E-047B84D0D516}"/>
              </a:ext>
            </a:extLst>
          </p:cNvPr>
          <p:cNvSpPr txBox="1"/>
          <p:nvPr/>
        </p:nvSpPr>
        <p:spPr>
          <a:xfrm>
            <a:off x="507999" y="1857829"/>
            <a:ext cx="11322757" cy="3991990"/>
          </a:xfrm>
          <a:prstGeom prst="rect">
            <a:avLst/>
          </a:prstGeom>
          <a:noFill/>
        </p:spPr>
        <p:txBody>
          <a:bodyPr wrap="square" rtlCol="0">
            <a:spAutoFit/>
          </a:bodyPr>
          <a:lstStyle/>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Web 3D is a term used to describe interactive 3D content included in an HTML page, viewable by a common Web browser via a special 3D viewer. It uses the concept of Web 3D also indicate a possible evolution of the Web where the idea was abandoned page.</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We have an existing system called the next gallery (https://www.thenext.gallery/). This represents a photo gallery in a 3D web view. But in our web app, we have a 3D house design where user can experience the whole house in 3D using any browser.</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Our proposed project is “Meta-Estate” - A 3D based home selling web application. It’s a new generation of web where we want to introduce it with the world. Though there are some architectural, environmental designing website exists from 2007 but we have implemented this technology for the first time in web platform.  Where we are able to see 3D architectural view of a real environment in any type of web browser. </a:t>
            </a:r>
          </a:p>
        </p:txBody>
      </p:sp>
      <p:sp>
        <p:nvSpPr>
          <p:cNvPr id="4" name="Slide Number Placeholder 3">
            <a:extLst>
              <a:ext uri="{FF2B5EF4-FFF2-40B4-BE49-F238E27FC236}">
                <a16:creationId xmlns:a16="http://schemas.microsoft.com/office/drawing/2014/main" id="{5E03C756-0C38-4E0B-BDE9-DBE47F4495C4}"/>
              </a:ext>
            </a:extLst>
          </p:cNvPr>
          <p:cNvSpPr>
            <a:spLocks noGrp="1"/>
          </p:cNvSpPr>
          <p:nvPr>
            <p:ph type="sldNum" sz="quarter" idx="12"/>
          </p:nvPr>
        </p:nvSpPr>
        <p:spPr/>
        <p:txBody>
          <a:bodyPr/>
          <a:lstStyle/>
          <a:p>
            <a:fld id="{42614B04-C5FF-427C-9DCC-F0A21795BF5D}" type="slidenum">
              <a:rPr lang="en-SG" smtClean="0">
                <a:latin typeface="Times New Roman" panose="02020603050405020304" pitchFamily="18" charset="0"/>
                <a:cs typeface="Times New Roman" panose="02020603050405020304" pitchFamily="18" charset="0"/>
              </a:rPr>
              <a:t>2</a:t>
            </a:fld>
            <a:endParaRPr lang="en-S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1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97D43A-F97D-4CE9-BA89-6028F08CB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4B9B09-BBCD-4334-9A95-77AC8701A94F}"/>
              </a:ext>
            </a:extLst>
          </p:cNvPr>
          <p:cNvSpPr txBox="1"/>
          <p:nvPr/>
        </p:nvSpPr>
        <p:spPr>
          <a:xfrm>
            <a:off x="507999" y="537029"/>
            <a:ext cx="2804807" cy="461665"/>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Scope of our works:</a:t>
            </a:r>
            <a:endParaRPr lang="en-SG"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0B6079F-7073-4680-8B1E-047B84D0D516}"/>
              </a:ext>
            </a:extLst>
          </p:cNvPr>
          <p:cNvSpPr txBox="1"/>
          <p:nvPr/>
        </p:nvSpPr>
        <p:spPr>
          <a:xfrm>
            <a:off x="507999" y="1857829"/>
            <a:ext cx="11322757" cy="1417952"/>
          </a:xfrm>
          <a:prstGeom prst="rect">
            <a:avLst/>
          </a:prstGeom>
          <a:noFill/>
        </p:spPr>
        <p:txBody>
          <a:bodyPr wrap="square" rtlCol="0">
            <a:spAutoFit/>
          </a:bodyPr>
          <a:lstStyle/>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Using this platform any customer can find houses that fit perfect for him</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We are using the b2b and b2c models so that users can easily complete their house-related deals here.</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We are creating a 3D environment that can change the era of web technology.</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By using this platform it's possible to experience the house in 3D view in real-time. </a:t>
            </a:r>
          </a:p>
        </p:txBody>
      </p:sp>
      <p:sp>
        <p:nvSpPr>
          <p:cNvPr id="4" name="Slide Number Placeholder 3">
            <a:extLst>
              <a:ext uri="{FF2B5EF4-FFF2-40B4-BE49-F238E27FC236}">
                <a16:creationId xmlns:a16="http://schemas.microsoft.com/office/drawing/2014/main" id="{9449BA90-76EC-45AD-AB0A-8843CC1190ED}"/>
              </a:ext>
            </a:extLst>
          </p:cNvPr>
          <p:cNvSpPr>
            <a:spLocks noGrp="1"/>
          </p:cNvSpPr>
          <p:nvPr>
            <p:ph type="sldNum" sz="quarter" idx="12"/>
          </p:nvPr>
        </p:nvSpPr>
        <p:spPr/>
        <p:txBody>
          <a:bodyPr/>
          <a:lstStyle/>
          <a:p>
            <a:fld id="{42614B04-C5FF-427C-9DCC-F0A21795BF5D}" type="slidenum">
              <a:rPr lang="en-SG" smtClean="0">
                <a:latin typeface="Times New Roman" panose="02020603050405020304" pitchFamily="18" charset="0"/>
                <a:cs typeface="Times New Roman" panose="02020603050405020304" pitchFamily="18" charset="0"/>
              </a:rPr>
              <a:t>3</a:t>
            </a:fld>
            <a:endParaRPr lang="en-S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83516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7CBE60-7EC2-487C-A5FD-719DD1EAC740}"/>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4B9B09-BBCD-4334-9A95-77AC8701A94F}"/>
              </a:ext>
            </a:extLst>
          </p:cNvPr>
          <p:cNvSpPr txBox="1"/>
          <p:nvPr/>
        </p:nvSpPr>
        <p:spPr>
          <a:xfrm>
            <a:off x="507999" y="537029"/>
            <a:ext cx="2090637" cy="461665"/>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Methodology: </a:t>
            </a:r>
            <a:endParaRPr lang="en-SG"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0B6079F-7073-4680-8B1E-047B84D0D516}"/>
              </a:ext>
            </a:extLst>
          </p:cNvPr>
          <p:cNvSpPr txBox="1"/>
          <p:nvPr/>
        </p:nvSpPr>
        <p:spPr>
          <a:xfrm>
            <a:off x="507999" y="1857829"/>
            <a:ext cx="11322757" cy="3138936"/>
          </a:xfrm>
          <a:prstGeom prst="rect">
            <a:avLst/>
          </a:prstGeom>
          <a:noFill/>
        </p:spPr>
        <p:txBody>
          <a:bodyPr wrap="square" rtlCol="0">
            <a:spAutoFit/>
          </a:bodyPr>
          <a:lstStyle/>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 1: User have to enter Meta-Estate from any browser.</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 2: Then user have to sign up.</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 3: Sign up process includes Gmail or Facebook account verification.</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 4: The next web page contains some sample images of 3D houses and properties.</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 5: Seller have options to send us blueprints or files.</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 6: User can either chose the “BUY” option or “3D view” option.</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 7: The 3D view option will show the 3D render view of any house or property.  </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 8: “BUY” option will be used for placing user’s order.</a:t>
            </a:r>
          </a:p>
          <a:p>
            <a:pPr marL="0" marR="0" algn="just">
              <a:lnSpc>
                <a:spcPct val="115000"/>
              </a:lnSpc>
              <a:spcBef>
                <a:spcPts val="100"/>
              </a:spcBef>
              <a:spcAft>
                <a:spcPts val="1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 9: User can Log Out after completing his task.</a:t>
            </a:r>
          </a:p>
        </p:txBody>
      </p:sp>
      <p:sp>
        <p:nvSpPr>
          <p:cNvPr id="4" name="Slide Number Placeholder 3">
            <a:extLst>
              <a:ext uri="{FF2B5EF4-FFF2-40B4-BE49-F238E27FC236}">
                <a16:creationId xmlns:a16="http://schemas.microsoft.com/office/drawing/2014/main" id="{01C6B4A7-7EA6-4E71-9BE3-24772C3F4C02}"/>
              </a:ext>
            </a:extLst>
          </p:cNvPr>
          <p:cNvSpPr>
            <a:spLocks noGrp="1"/>
          </p:cNvSpPr>
          <p:nvPr>
            <p:ph type="sldNum" sz="quarter" idx="12"/>
          </p:nvPr>
        </p:nvSpPr>
        <p:spPr/>
        <p:txBody>
          <a:bodyPr/>
          <a:lstStyle/>
          <a:p>
            <a:fld id="{42614B04-C5FF-427C-9DCC-F0A21795BF5D}" type="slidenum">
              <a:rPr lang="en-SG" smtClean="0">
                <a:latin typeface="Times New Roman" panose="02020603050405020304" pitchFamily="18" charset="0"/>
                <a:cs typeface="Times New Roman" panose="02020603050405020304" pitchFamily="18" charset="0"/>
              </a:rPr>
              <a:t>4</a:t>
            </a:fld>
            <a:endParaRPr lang="en-S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22294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A48EF9-E36E-4A33-8EEC-5EFFF40D9F90}"/>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4B9B09-BBCD-4334-9A95-77AC8701A94F}"/>
              </a:ext>
            </a:extLst>
          </p:cNvPr>
          <p:cNvSpPr txBox="1"/>
          <p:nvPr/>
        </p:nvSpPr>
        <p:spPr>
          <a:xfrm>
            <a:off x="4317308" y="6310894"/>
            <a:ext cx="3557384" cy="369332"/>
          </a:xfrm>
          <a:prstGeom prst="rect">
            <a:avLst/>
          </a:prstGeom>
          <a:noFill/>
        </p:spPr>
        <p:txBody>
          <a:bodyPr wrap="none" rtlCol="0">
            <a:spAutoFit/>
          </a:bodyPr>
          <a:lstStyle/>
          <a:p>
            <a:pPr marR="0" algn="l" rtl="0"/>
            <a:r>
              <a:rPr lang="en-US" sz="1800" i="0" u="none" strike="noStrike" baseline="0" dirty="0">
                <a:latin typeface="Times New Roman" panose="02020603050405020304" pitchFamily="18" charset="0"/>
                <a:cs typeface="Times New Roman" panose="02020603050405020304" pitchFamily="18" charset="0"/>
              </a:rPr>
              <a:t>Figure 01: Flowchart of </a:t>
            </a:r>
            <a:r>
              <a:rPr lang="en-US" sz="1800" dirty="0">
                <a:latin typeface="Times New Roman" panose="02020603050405020304" pitchFamily="18" charset="0"/>
                <a:cs typeface="Times New Roman" panose="02020603050405020304" pitchFamily="18" charset="0"/>
              </a:rPr>
              <a:t>Meta-Estate</a:t>
            </a:r>
            <a:endParaRPr lang="en-US" sz="1400" i="0" u="none" strike="noStrike" baseline="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BBA8953-B4DB-4E65-9264-54151CA6164E}"/>
              </a:ext>
            </a:extLst>
          </p:cNvPr>
          <p:cNvSpPr txBox="1"/>
          <p:nvPr/>
        </p:nvSpPr>
        <p:spPr>
          <a:xfrm>
            <a:off x="507999" y="537029"/>
            <a:ext cx="1611339" cy="461665"/>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Flowchart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SG"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D95D51E-6C30-443C-B485-F618D4794B10}"/>
              </a:ext>
            </a:extLst>
          </p:cNvPr>
          <p:cNvSpPr>
            <a:spLocks noGrp="1"/>
          </p:cNvSpPr>
          <p:nvPr>
            <p:ph type="sldNum" sz="quarter" idx="12"/>
          </p:nvPr>
        </p:nvSpPr>
        <p:spPr/>
        <p:txBody>
          <a:bodyPr/>
          <a:lstStyle/>
          <a:p>
            <a:fld id="{42614B04-C5FF-427C-9DCC-F0A21795BF5D}" type="slidenum">
              <a:rPr lang="en-SG" smtClean="0">
                <a:latin typeface="Times New Roman" panose="02020603050405020304" pitchFamily="18" charset="0"/>
                <a:cs typeface="Times New Roman" panose="02020603050405020304" pitchFamily="18" charset="0"/>
              </a:rPr>
              <a:t>5</a:t>
            </a:fld>
            <a:endParaRPr lang="en-S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4C91DCE-29AF-4549-A283-60F3D0A74613}"/>
              </a:ext>
            </a:extLst>
          </p:cNvPr>
          <p:cNvPicPr>
            <a:picLocks noChangeAspect="1"/>
          </p:cNvPicPr>
          <p:nvPr/>
        </p:nvPicPr>
        <p:blipFill>
          <a:blip r:embed="rId4"/>
          <a:stretch>
            <a:fillRect/>
          </a:stretch>
        </p:blipFill>
        <p:spPr>
          <a:xfrm>
            <a:off x="4209787" y="713996"/>
            <a:ext cx="3772426" cy="5430008"/>
          </a:xfrm>
          <a:prstGeom prst="rect">
            <a:avLst/>
          </a:prstGeom>
        </p:spPr>
      </p:pic>
    </p:spTree>
    <p:extLst>
      <p:ext uri="{BB962C8B-B14F-4D97-AF65-F5344CB8AC3E}">
        <p14:creationId xmlns:p14="http://schemas.microsoft.com/office/powerpoint/2010/main" val="40687438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6102641D-B40C-45E2-9369-C129A5416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4B9B09-BBCD-4334-9A95-77AC8701A94F}"/>
              </a:ext>
            </a:extLst>
          </p:cNvPr>
          <p:cNvSpPr txBox="1"/>
          <p:nvPr/>
        </p:nvSpPr>
        <p:spPr>
          <a:xfrm>
            <a:off x="3397183" y="6165224"/>
            <a:ext cx="5397631" cy="385362"/>
          </a:xfrm>
          <a:prstGeom prst="rect">
            <a:avLst/>
          </a:prstGeom>
          <a:noFill/>
        </p:spPr>
        <p:txBody>
          <a:bodyPr wrap="none" rtlCol="0">
            <a:spAutoFit/>
          </a:bodyPr>
          <a:lstStyle/>
          <a:p>
            <a:pPr marL="0" marR="0">
              <a:lnSpc>
                <a:spcPct val="115000"/>
              </a:lnSpc>
              <a:spcBef>
                <a:spcPts val="0"/>
              </a:spcBef>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Figure 02: Entity Relation (ER) Diagram of Meta-Estate</a:t>
            </a:r>
            <a:endParaRPr lang="en-SG"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BBA8953-B4DB-4E65-9264-54151CA6164E}"/>
              </a:ext>
            </a:extLst>
          </p:cNvPr>
          <p:cNvSpPr txBox="1"/>
          <p:nvPr/>
        </p:nvSpPr>
        <p:spPr>
          <a:xfrm>
            <a:off x="507999" y="537029"/>
            <a:ext cx="4219425" cy="461665"/>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Entity Relation (ER) Diagram </a:t>
            </a:r>
            <a:endParaRPr lang="en-SG" sz="2400" b="1"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217A3F20-FBE0-4EC2-B508-00436F7B9FFE}"/>
              </a:ext>
            </a:extLst>
          </p:cNvPr>
          <p:cNvSpPr>
            <a:spLocks noGrp="1"/>
          </p:cNvSpPr>
          <p:nvPr>
            <p:ph type="sldNum" sz="quarter" idx="12"/>
          </p:nvPr>
        </p:nvSpPr>
        <p:spPr/>
        <p:txBody>
          <a:bodyPr/>
          <a:lstStyle/>
          <a:p>
            <a:fld id="{42614B04-C5FF-427C-9DCC-F0A21795BF5D}" type="slidenum">
              <a:rPr lang="en-SG" smtClean="0">
                <a:latin typeface="Times New Roman" panose="02020603050405020304" pitchFamily="18" charset="0"/>
                <a:cs typeface="Times New Roman" panose="02020603050405020304" pitchFamily="18" charset="0"/>
              </a:rPr>
              <a:t>6</a:t>
            </a:fld>
            <a:endParaRPr lang="en-SG">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8898C852-0F35-4C9B-B21E-DB97AC6E790B}"/>
              </a:ext>
            </a:extLst>
          </p:cNvPr>
          <p:cNvSpPr/>
          <p:nvPr/>
        </p:nvSpPr>
        <p:spPr>
          <a:xfrm>
            <a:off x="3148289" y="2032971"/>
            <a:ext cx="2427111" cy="688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Meta-State website</a:t>
            </a:r>
            <a:endParaRPr lang="en-SG" dirty="0">
              <a:solidFill>
                <a:schemeClr val="tx1"/>
              </a:solidFill>
            </a:endParaRPr>
          </a:p>
        </p:txBody>
      </p:sp>
      <p:sp>
        <p:nvSpPr>
          <p:cNvPr id="64" name="Diamond 63">
            <a:extLst>
              <a:ext uri="{FF2B5EF4-FFF2-40B4-BE49-F238E27FC236}">
                <a16:creationId xmlns:a16="http://schemas.microsoft.com/office/drawing/2014/main" id="{AF7F0FD7-738A-4895-B075-29A5EC3CBD0D}"/>
              </a:ext>
            </a:extLst>
          </p:cNvPr>
          <p:cNvSpPr/>
          <p:nvPr/>
        </p:nvSpPr>
        <p:spPr>
          <a:xfrm>
            <a:off x="5175955" y="3084689"/>
            <a:ext cx="1840089" cy="714022"/>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Choose</a:t>
            </a:r>
            <a:endParaRPr lang="en-SG" dirty="0">
              <a:solidFill>
                <a:schemeClr val="tx1"/>
              </a:solidFill>
            </a:endParaRPr>
          </a:p>
        </p:txBody>
      </p:sp>
      <p:sp>
        <p:nvSpPr>
          <p:cNvPr id="65" name="Rectangle 64">
            <a:extLst>
              <a:ext uri="{FF2B5EF4-FFF2-40B4-BE49-F238E27FC236}">
                <a16:creationId xmlns:a16="http://schemas.microsoft.com/office/drawing/2014/main" id="{B8E07BCF-CC4C-4657-B14A-191087CE8615}"/>
              </a:ext>
            </a:extLst>
          </p:cNvPr>
          <p:cNvSpPr/>
          <p:nvPr/>
        </p:nvSpPr>
        <p:spPr>
          <a:xfrm>
            <a:off x="4006498" y="3092719"/>
            <a:ext cx="731157" cy="688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endParaRPr lang="en-SG" dirty="0">
              <a:solidFill>
                <a:schemeClr val="tx1"/>
              </a:solidFill>
            </a:endParaRPr>
          </a:p>
        </p:txBody>
      </p:sp>
      <p:sp>
        <p:nvSpPr>
          <p:cNvPr id="67" name="Rectangle 66">
            <a:extLst>
              <a:ext uri="{FF2B5EF4-FFF2-40B4-BE49-F238E27FC236}">
                <a16:creationId xmlns:a16="http://schemas.microsoft.com/office/drawing/2014/main" id="{D933C74A-A991-4879-838C-D03559E1DE56}"/>
              </a:ext>
            </a:extLst>
          </p:cNvPr>
          <p:cNvSpPr/>
          <p:nvPr/>
        </p:nvSpPr>
        <p:spPr>
          <a:xfrm>
            <a:off x="7464576" y="3090334"/>
            <a:ext cx="996446" cy="688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Property</a:t>
            </a:r>
            <a:endParaRPr lang="en-SG" dirty="0">
              <a:solidFill>
                <a:schemeClr val="tx1"/>
              </a:solidFill>
            </a:endParaRPr>
          </a:p>
        </p:txBody>
      </p:sp>
      <p:sp>
        <p:nvSpPr>
          <p:cNvPr id="68" name="Oval 67">
            <a:extLst>
              <a:ext uri="{FF2B5EF4-FFF2-40B4-BE49-F238E27FC236}">
                <a16:creationId xmlns:a16="http://schemas.microsoft.com/office/drawing/2014/main" id="{55C4E2FC-0771-4B89-95DC-EC087B12A9E8}"/>
              </a:ext>
            </a:extLst>
          </p:cNvPr>
          <p:cNvSpPr/>
          <p:nvPr/>
        </p:nvSpPr>
        <p:spPr>
          <a:xfrm>
            <a:off x="1824868" y="2836233"/>
            <a:ext cx="1722867"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 name</a:t>
            </a:r>
            <a:endParaRPr lang="en-SG" dirty="0">
              <a:solidFill>
                <a:schemeClr val="tx1"/>
              </a:solidFill>
            </a:endParaRPr>
          </a:p>
        </p:txBody>
      </p:sp>
      <p:sp>
        <p:nvSpPr>
          <p:cNvPr id="69" name="Oval 68">
            <a:extLst>
              <a:ext uri="{FF2B5EF4-FFF2-40B4-BE49-F238E27FC236}">
                <a16:creationId xmlns:a16="http://schemas.microsoft.com/office/drawing/2014/main" id="{163163A5-5E83-452B-9E87-F4B43063F3D0}"/>
              </a:ext>
            </a:extLst>
          </p:cNvPr>
          <p:cNvSpPr/>
          <p:nvPr/>
        </p:nvSpPr>
        <p:spPr>
          <a:xfrm>
            <a:off x="9230877" y="3922402"/>
            <a:ext cx="1722867"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of bedroom</a:t>
            </a:r>
            <a:endParaRPr lang="en-SG" dirty="0">
              <a:solidFill>
                <a:schemeClr val="tx1"/>
              </a:solidFill>
            </a:endParaRPr>
          </a:p>
        </p:txBody>
      </p:sp>
      <p:sp>
        <p:nvSpPr>
          <p:cNvPr id="70" name="Oval 69">
            <a:extLst>
              <a:ext uri="{FF2B5EF4-FFF2-40B4-BE49-F238E27FC236}">
                <a16:creationId xmlns:a16="http://schemas.microsoft.com/office/drawing/2014/main" id="{EF436634-E072-448C-AA2E-25BD1FCBF40F}"/>
              </a:ext>
            </a:extLst>
          </p:cNvPr>
          <p:cNvSpPr/>
          <p:nvPr/>
        </p:nvSpPr>
        <p:spPr>
          <a:xfrm>
            <a:off x="4418657" y="5111192"/>
            <a:ext cx="1722867"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Confirm password</a:t>
            </a:r>
            <a:endParaRPr lang="en-SG" dirty="0">
              <a:solidFill>
                <a:schemeClr val="tx1"/>
              </a:solidFill>
            </a:endParaRPr>
          </a:p>
        </p:txBody>
      </p:sp>
      <p:sp>
        <p:nvSpPr>
          <p:cNvPr id="71" name="Oval 70">
            <a:extLst>
              <a:ext uri="{FF2B5EF4-FFF2-40B4-BE49-F238E27FC236}">
                <a16:creationId xmlns:a16="http://schemas.microsoft.com/office/drawing/2014/main" id="{8FD64A68-51CF-45A6-88EB-E0A3BB1FA6DC}"/>
              </a:ext>
            </a:extLst>
          </p:cNvPr>
          <p:cNvSpPr/>
          <p:nvPr/>
        </p:nvSpPr>
        <p:spPr>
          <a:xfrm>
            <a:off x="2228974" y="4314670"/>
            <a:ext cx="1722867"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Phone number</a:t>
            </a:r>
            <a:endParaRPr lang="en-SG" dirty="0">
              <a:solidFill>
                <a:schemeClr val="tx1"/>
              </a:solidFill>
            </a:endParaRPr>
          </a:p>
        </p:txBody>
      </p:sp>
      <p:sp>
        <p:nvSpPr>
          <p:cNvPr id="72" name="Oval 71">
            <a:extLst>
              <a:ext uri="{FF2B5EF4-FFF2-40B4-BE49-F238E27FC236}">
                <a16:creationId xmlns:a16="http://schemas.microsoft.com/office/drawing/2014/main" id="{FB5DC2F5-445A-43CA-A96E-09A902DD534D}"/>
              </a:ext>
            </a:extLst>
          </p:cNvPr>
          <p:cNvSpPr/>
          <p:nvPr/>
        </p:nvSpPr>
        <p:spPr>
          <a:xfrm>
            <a:off x="1940900" y="3576603"/>
            <a:ext cx="1353622"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 id</a:t>
            </a:r>
            <a:endParaRPr lang="en-SG" dirty="0">
              <a:solidFill>
                <a:schemeClr val="tx1"/>
              </a:solidFill>
            </a:endParaRPr>
          </a:p>
        </p:txBody>
      </p:sp>
      <p:sp>
        <p:nvSpPr>
          <p:cNvPr id="73" name="Oval 72">
            <a:extLst>
              <a:ext uri="{FF2B5EF4-FFF2-40B4-BE49-F238E27FC236}">
                <a16:creationId xmlns:a16="http://schemas.microsoft.com/office/drawing/2014/main" id="{71F4A684-5AF0-4CC7-B707-850F22A6C118}"/>
              </a:ext>
            </a:extLst>
          </p:cNvPr>
          <p:cNvSpPr/>
          <p:nvPr/>
        </p:nvSpPr>
        <p:spPr>
          <a:xfrm>
            <a:off x="2686301" y="5051194"/>
            <a:ext cx="1544898"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endParaRPr lang="en-SG" dirty="0">
              <a:solidFill>
                <a:schemeClr val="tx1"/>
              </a:solidFill>
            </a:endParaRPr>
          </a:p>
        </p:txBody>
      </p:sp>
      <p:sp>
        <p:nvSpPr>
          <p:cNvPr id="74" name="Oval 73">
            <a:extLst>
              <a:ext uri="{FF2B5EF4-FFF2-40B4-BE49-F238E27FC236}">
                <a16:creationId xmlns:a16="http://schemas.microsoft.com/office/drawing/2014/main" id="{D4A4EC18-26E7-43DD-90F5-C669D6A629A7}"/>
              </a:ext>
            </a:extLst>
          </p:cNvPr>
          <p:cNvSpPr/>
          <p:nvPr/>
        </p:nvSpPr>
        <p:spPr>
          <a:xfrm>
            <a:off x="7431111" y="4832988"/>
            <a:ext cx="1069911"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Price</a:t>
            </a:r>
            <a:endParaRPr lang="en-SG" dirty="0">
              <a:solidFill>
                <a:schemeClr val="tx1"/>
              </a:solidFill>
            </a:endParaRPr>
          </a:p>
        </p:txBody>
      </p:sp>
      <p:sp>
        <p:nvSpPr>
          <p:cNvPr id="75" name="Oval 74">
            <a:extLst>
              <a:ext uri="{FF2B5EF4-FFF2-40B4-BE49-F238E27FC236}">
                <a16:creationId xmlns:a16="http://schemas.microsoft.com/office/drawing/2014/main" id="{B07A0FDD-8770-450A-A6AE-8ED52275793D}"/>
              </a:ext>
            </a:extLst>
          </p:cNvPr>
          <p:cNvSpPr/>
          <p:nvPr/>
        </p:nvSpPr>
        <p:spPr>
          <a:xfrm>
            <a:off x="8610600" y="4536778"/>
            <a:ext cx="1069911"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3D view</a:t>
            </a:r>
            <a:endParaRPr lang="en-SG" dirty="0">
              <a:solidFill>
                <a:schemeClr val="tx1"/>
              </a:solidFill>
            </a:endParaRPr>
          </a:p>
        </p:txBody>
      </p:sp>
      <p:cxnSp>
        <p:nvCxnSpPr>
          <p:cNvPr id="77" name="Straight Connector 76">
            <a:extLst>
              <a:ext uri="{FF2B5EF4-FFF2-40B4-BE49-F238E27FC236}">
                <a16:creationId xmlns:a16="http://schemas.microsoft.com/office/drawing/2014/main" id="{ACD1B7AF-C5E9-4EEA-9ECF-2F1D5E1CBC75}"/>
              </a:ext>
            </a:extLst>
          </p:cNvPr>
          <p:cNvCxnSpPr>
            <a:stCxn id="65" idx="0"/>
            <a:endCxn id="63" idx="2"/>
          </p:cNvCxnSpPr>
          <p:nvPr/>
        </p:nvCxnSpPr>
        <p:spPr>
          <a:xfrm flipH="1" flipV="1">
            <a:off x="4361845" y="2721593"/>
            <a:ext cx="10232" cy="371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8987235-2802-4D6C-A9EE-2115EB7C4F3D}"/>
              </a:ext>
            </a:extLst>
          </p:cNvPr>
          <p:cNvCxnSpPr>
            <a:cxnSpLocks/>
            <a:stCxn id="65" idx="1"/>
            <a:endCxn id="68" idx="6"/>
          </p:cNvCxnSpPr>
          <p:nvPr/>
        </p:nvCxnSpPr>
        <p:spPr>
          <a:xfrm flipH="1" flipV="1">
            <a:off x="3547735" y="3123440"/>
            <a:ext cx="458763" cy="313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60E80C1-8C46-4306-A29A-55FAE3B7137D}"/>
              </a:ext>
            </a:extLst>
          </p:cNvPr>
          <p:cNvCxnSpPr>
            <a:cxnSpLocks/>
            <a:stCxn id="72" idx="6"/>
            <a:endCxn id="65" idx="1"/>
          </p:cNvCxnSpPr>
          <p:nvPr/>
        </p:nvCxnSpPr>
        <p:spPr>
          <a:xfrm flipV="1">
            <a:off x="3294522" y="3437030"/>
            <a:ext cx="711976" cy="426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08F44A-7079-4C04-B0A3-2568BCC664FA}"/>
              </a:ext>
            </a:extLst>
          </p:cNvPr>
          <p:cNvCxnSpPr>
            <a:cxnSpLocks/>
            <a:stCxn id="71" idx="0"/>
            <a:endCxn id="65" idx="1"/>
          </p:cNvCxnSpPr>
          <p:nvPr/>
        </p:nvCxnSpPr>
        <p:spPr>
          <a:xfrm flipV="1">
            <a:off x="3090408" y="3437030"/>
            <a:ext cx="916090" cy="877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670418C-0DB3-4A11-9CEB-F85AEF3617A0}"/>
              </a:ext>
            </a:extLst>
          </p:cNvPr>
          <p:cNvCxnSpPr>
            <a:cxnSpLocks/>
            <a:endCxn id="65" idx="2"/>
          </p:cNvCxnSpPr>
          <p:nvPr/>
        </p:nvCxnSpPr>
        <p:spPr>
          <a:xfrm flipV="1">
            <a:off x="3881340" y="3781341"/>
            <a:ext cx="490737" cy="1256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8791325-EFAA-412D-9567-0AF8BA0A5EF3}"/>
              </a:ext>
            </a:extLst>
          </p:cNvPr>
          <p:cNvCxnSpPr>
            <a:cxnSpLocks/>
            <a:stCxn id="70" idx="0"/>
          </p:cNvCxnSpPr>
          <p:nvPr/>
        </p:nvCxnSpPr>
        <p:spPr>
          <a:xfrm flipH="1" flipV="1">
            <a:off x="4359497" y="3793685"/>
            <a:ext cx="920594" cy="131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D39D17F-85D3-47B5-9515-2EFC32228501}"/>
              </a:ext>
            </a:extLst>
          </p:cNvPr>
          <p:cNvCxnSpPr>
            <a:cxnSpLocks/>
            <a:stCxn id="65" idx="3"/>
            <a:endCxn id="64" idx="1"/>
          </p:cNvCxnSpPr>
          <p:nvPr/>
        </p:nvCxnSpPr>
        <p:spPr>
          <a:xfrm>
            <a:off x="4737655" y="3437030"/>
            <a:ext cx="438300" cy="4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3549622-2F07-4523-B091-6B9F725590EA}"/>
              </a:ext>
            </a:extLst>
          </p:cNvPr>
          <p:cNvCxnSpPr>
            <a:cxnSpLocks/>
            <a:stCxn id="64" idx="3"/>
            <a:endCxn id="67" idx="1"/>
          </p:cNvCxnSpPr>
          <p:nvPr/>
        </p:nvCxnSpPr>
        <p:spPr>
          <a:xfrm flipV="1">
            <a:off x="7016044" y="3434645"/>
            <a:ext cx="448532" cy="7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AC243B5-7AA1-4563-A960-F2FFD1B065B8}"/>
              </a:ext>
            </a:extLst>
          </p:cNvPr>
          <p:cNvCxnSpPr>
            <a:cxnSpLocks/>
            <a:stCxn id="74" idx="0"/>
            <a:endCxn id="67" idx="2"/>
          </p:cNvCxnSpPr>
          <p:nvPr/>
        </p:nvCxnSpPr>
        <p:spPr>
          <a:xfrm flipH="1" flipV="1">
            <a:off x="7962799" y="3778956"/>
            <a:ext cx="3268" cy="1054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E3A28CA-BA75-47F3-B6E3-6B4202B0EDC3}"/>
              </a:ext>
            </a:extLst>
          </p:cNvPr>
          <p:cNvCxnSpPr>
            <a:cxnSpLocks/>
            <a:stCxn id="75" idx="0"/>
            <a:endCxn id="67" idx="2"/>
          </p:cNvCxnSpPr>
          <p:nvPr/>
        </p:nvCxnSpPr>
        <p:spPr>
          <a:xfrm flipH="1" flipV="1">
            <a:off x="7962799" y="3778956"/>
            <a:ext cx="1182757" cy="757822"/>
          </a:xfrm>
          <a:prstGeom prst="line">
            <a:avLst/>
          </a:prstGeom>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BC700F6A-CD63-46FA-97BE-D1BF75EC8E0D}"/>
              </a:ext>
            </a:extLst>
          </p:cNvPr>
          <p:cNvSpPr/>
          <p:nvPr/>
        </p:nvSpPr>
        <p:spPr>
          <a:xfrm>
            <a:off x="9230876" y="3175833"/>
            <a:ext cx="1722867"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of bathroom</a:t>
            </a:r>
            <a:endParaRPr lang="en-SG" dirty="0">
              <a:solidFill>
                <a:schemeClr val="tx1"/>
              </a:solidFill>
            </a:endParaRPr>
          </a:p>
        </p:txBody>
      </p:sp>
      <p:cxnSp>
        <p:nvCxnSpPr>
          <p:cNvPr id="130" name="Straight Connector 129">
            <a:extLst>
              <a:ext uri="{FF2B5EF4-FFF2-40B4-BE49-F238E27FC236}">
                <a16:creationId xmlns:a16="http://schemas.microsoft.com/office/drawing/2014/main" id="{FB5C17CD-2326-46FC-83A4-4453BDE07C0D}"/>
              </a:ext>
            </a:extLst>
          </p:cNvPr>
          <p:cNvCxnSpPr>
            <a:cxnSpLocks/>
            <a:stCxn id="69" idx="1"/>
            <a:endCxn id="67" idx="3"/>
          </p:cNvCxnSpPr>
          <p:nvPr/>
        </p:nvCxnSpPr>
        <p:spPr>
          <a:xfrm flipH="1" flipV="1">
            <a:off x="8461022" y="3434645"/>
            <a:ext cx="1022163" cy="571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FEB7A63-4972-4DB4-8CC2-325D4CA4A9A0}"/>
              </a:ext>
            </a:extLst>
          </p:cNvPr>
          <p:cNvCxnSpPr>
            <a:cxnSpLocks/>
            <a:stCxn id="129" idx="2"/>
            <a:endCxn id="67" idx="3"/>
          </p:cNvCxnSpPr>
          <p:nvPr/>
        </p:nvCxnSpPr>
        <p:spPr>
          <a:xfrm flipH="1" flipV="1">
            <a:off x="8461022" y="3434645"/>
            <a:ext cx="769854" cy="283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367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1027B4-1906-470F-919C-6318147B4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4B9B09-BBCD-4334-9A95-77AC8701A94F}"/>
              </a:ext>
            </a:extLst>
          </p:cNvPr>
          <p:cNvSpPr txBox="1"/>
          <p:nvPr/>
        </p:nvSpPr>
        <p:spPr>
          <a:xfrm>
            <a:off x="3921090" y="6132098"/>
            <a:ext cx="4358886" cy="385362"/>
          </a:xfrm>
          <a:prstGeom prst="rect">
            <a:avLst/>
          </a:prstGeom>
          <a:noFill/>
        </p:spPr>
        <p:txBody>
          <a:bodyPr wrap="none" rtlCol="0">
            <a:spAutoFit/>
          </a:bodyPr>
          <a:lstStyle/>
          <a:p>
            <a:pPr marL="0" marR="0">
              <a:lnSpc>
                <a:spcPct val="115000"/>
              </a:lnSpc>
              <a:spcBef>
                <a:spcPts val="0"/>
              </a:spcBef>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Figure 02: Use–case Diagram of Meta-Estate</a:t>
            </a:r>
            <a:endParaRPr lang="en-SG"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BBA8953-B4DB-4E65-9264-54151CA6164E}"/>
              </a:ext>
            </a:extLst>
          </p:cNvPr>
          <p:cNvSpPr txBox="1"/>
          <p:nvPr/>
        </p:nvSpPr>
        <p:spPr>
          <a:xfrm>
            <a:off x="507999" y="537029"/>
            <a:ext cx="2629246" cy="461665"/>
          </a:xfrm>
          <a:prstGeom prst="rect">
            <a:avLst/>
          </a:prstGeom>
          <a:noFill/>
        </p:spPr>
        <p:txBody>
          <a:bodyPr wrap="none" rtlCol="0">
            <a:spAutoFit/>
          </a:bodyPr>
          <a:lstStyle/>
          <a:p>
            <a:r>
              <a:rPr lang="en-US" sz="2400" b="1" dirty="0">
                <a:latin typeface="Times New Roman" panose="02020603050405020304" pitchFamily="18" charset="0"/>
                <a:ea typeface="Times New Roman" panose="02020603050405020304" pitchFamily="18" charset="0"/>
                <a:cs typeface="Times New Roman" panose="02020603050405020304" pitchFamily="18" charset="0"/>
              </a:rPr>
              <a:t>Use-case</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Diagram </a:t>
            </a:r>
            <a:endParaRPr lang="en-SG" sz="2400" b="1"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217A3F20-FBE0-4EC2-B508-00436F7B9FFE}"/>
              </a:ext>
            </a:extLst>
          </p:cNvPr>
          <p:cNvSpPr>
            <a:spLocks noGrp="1"/>
          </p:cNvSpPr>
          <p:nvPr>
            <p:ph type="sldNum" sz="quarter" idx="12"/>
          </p:nvPr>
        </p:nvSpPr>
        <p:spPr/>
        <p:txBody>
          <a:bodyPr/>
          <a:lstStyle/>
          <a:p>
            <a:fld id="{42614B04-C5FF-427C-9DCC-F0A21795BF5D}" type="slidenum">
              <a:rPr lang="en-SG" smtClean="0">
                <a:latin typeface="Times New Roman" panose="02020603050405020304" pitchFamily="18" charset="0"/>
                <a:cs typeface="Times New Roman" panose="02020603050405020304" pitchFamily="18" charset="0"/>
              </a:rPr>
              <a:t>7</a:t>
            </a:fld>
            <a:endParaRPr lang="en-SG">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54C1EC-D7AE-4F40-A9E3-18594E6EB84E}"/>
              </a:ext>
            </a:extLst>
          </p:cNvPr>
          <p:cNvPicPr>
            <a:picLocks noChangeAspect="1"/>
          </p:cNvPicPr>
          <p:nvPr/>
        </p:nvPicPr>
        <p:blipFill>
          <a:blip r:embed="rId4"/>
          <a:stretch>
            <a:fillRect/>
          </a:stretch>
        </p:blipFill>
        <p:spPr>
          <a:xfrm>
            <a:off x="1155557" y="3044741"/>
            <a:ext cx="926133" cy="765841"/>
          </a:xfrm>
          <a:prstGeom prst="rect">
            <a:avLst/>
          </a:prstGeom>
        </p:spPr>
      </p:pic>
      <p:sp>
        <p:nvSpPr>
          <p:cNvPr id="8" name="TextBox 7">
            <a:extLst>
              <a:ext uri="{FF2B5EF4-FFF2-40B4-BE49-F238E27FC236}">
                <a16:creationId xmlns:a16="http://schemas.microsoft.com/office/drawing/2014/main" id="{249BEAF1-BF4B-4D05-8083-77FCE134FEFF}"/>
              </a:ext>
            </a:extLst>
          </p:cNvPr>
          <p:cNvSpPr txBox="1"/>
          <p:nvPr/>
        </p:nvSpPr>
        <p:spPr>
          <a:xfrm>
            <a:off x="1184524" y="3810582"/>
            <a:ext cx="798617" cy="369332"/>
          </a:xfrm>
          <a:prstGeom prst="rect">
            <a:avLst/>
          </a:prstGeom>
          <a:noFill/>
        </p:spPr>
        <p:txBody>
          <a:bodyPr wrap="none" rtlCol="0">
            <a:spAutoFit/>
          </a:bodyPr>
          <a:lstStyle/>
          <a:p>
            <a:r>
              <a:rPr lang="en-US" dirty="0"/>
              <a:t>Admin</a:t>
            </a:r>
            <a:endParaRPr lang="en-SG" dirty="0"/>
          </a:p>
        </p:txBody>
      </p:sp>
      <p:sp>
        <p:nvSpPr>
          <p:cNvPr id="10" name="Oval 9">
            <a:extLst>
              <a:ext uri="{FF2B5EF4-FFF2-40B4-BE49-F238E27FC236}">
                <a16:creationId xmlns:a16="http://schemas.microsoft.com/office/drawing/2014/main" id="{F5DDC88C-E4CF-428B-BCE1-AF7EED852613}"/>
              </a:ext>
            </a:extLst>
          </p:cNvPr>
          <p:cNvSpPr/>
          <p:nvPr/>
        </p:nvSpPr>
        <p:spPr>
          <a:xfrm>
            <a:off x="5545045" y="2726764"/>
            <a:ext cx="1117600" cy="4616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in</a:t>
            </a:r>
            <a:endParaRPr lang="en-SG" dirty="0">
              <a:solidFill>
                <a:schemeClr val="tx1"/>
              </a:solidFill>
            </a:endParaRPr>
          </a:p>
        </p:txBody>
      </p:sp>
      <p:sp>
        <p:nvSpPr>
          <p:cNvPr id="12" name="Oval 11">
            <a:extLst>
              <a:ext uri="{FF2B5EF4-FFF2-40B4-BE49-F238E27FC236}">
                <a16:creationId xmlns:a16="http://schemas.microsoft.com/office/drawing/2014/main" id="{6C0569FE-E83E-41A0-ACEC-8F92BCCE65FD}"/>
              </a:ext>
            </a:extLst>
          </p:cNvPr>
          <p:cNvSpPr/>
          <p:nvPr/>
        </p:nvSpPr>
        <p:spPr>
          <a:xfrm>
            <a:off x="3250377" y="3314914"/>
            <a:ext cx="1722867" cy="574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Apartment</a:t>
            </a:r>
            <a:endParaRPr lang="en-SG" dirty="0">
              <a:solidFill>
                <a:schemeClr val="tx1"/>
              </a:solidFill>
            </a:endParaRPr>
          </a:p>
        </p:txBody>
      </p:sp>
      <p:sp>
        <p:nvSpPr>
          <p:cNvPr id="13" name="Oval 12">
            <a:extLst>
              <a:ext uri="{FF2B5EF4-FFF2-40B4-BE49-F238E27FC236}">
                <a16:creationId xmlns:a16="http://schemas.microsoft.com/office/drawing/2014/main" id="{1AB62A99-8A99-4E73-AD3F-BB5D9F7DA86F}"/>
              </a:ext>
            </a:extLst>
          </p:cNvPr>
          <p:cNvSpPr/>
          <p:nvPr/>
        </p:nvSpPr>
        <p:spPr>
          <a:xfrm>
            <a:off x="5047022" y="3375374"/>
            <a:ext cx="2113646" cy="568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Outdoor Environment</a:t>
            </a:r>
            <a:endParaRPr lang="en-SG" dirty="0">
              <a:solidFill>
                <a:schemeClr val="tx1"/>
              </a:solidFill>
            </a:endParaRPr>
          </a:p>
        </p:txBody>
      </p:sp>
      <p:sp>
        <p:nvSpPr>
          <p:cNvPr id="15" name="Oval 14">
            <a:extLst>
              <a:ext uri="{FF2B5EF4-FFF2-40B4-BE49-F238E27FC236}">
                <a16:creationId xmlns:a16="http://schemas.microsoft.com/office/drawing/2014/main" id="{02B2B95E-27C5-4594-BC59-360B74CB57B0}"/>
              </a:ext>
            </a:extLst>
          </p:cNvPr>
          <p:cNvSpPr/>
          <p:nvPr/>
        </p:nvSpPr>
        <p:spPr>
          <a:xfrm>
            <a:off x="7394841" y="3314914"/>
            <a:ext cx="1117600" cy="5221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Plot</a:t>
            </a:r>
            <a:endParaRPr lang="en-SG" dirty="0">
              <a:solidFill>
                <a:schemeClr val="tx1"/>
              </a:solidFill>
            </a:endParaRPr>
          </a:p>
        </p:txBody>
      </p:sp>
      <p:pic>
        <p:nvPicPr>
          <p:cNvPr id="16" name="Picture 15">
            <a:extLst>
              <a:ext uri="{FF2B5EF4-FFF2-40B4-BE49-F238E27FC236}">
                <a16:creationId xmlns:a16="http://schemas.microsoft.com/office/drawing/2014/main" id="{BEEDEA66-35B3-4D26-9879-8ACC019C0D98}"/>
              </a:ext>
            </a:extLst>
          </p:cNvPr>
          <p:cNvPicPr>
            <a:picLocks noChangeAspect="1"/>
          </p:cNvPicPr>
          <p:nvPr/>
        </p:nvPicPr>
        <p:blipFill>
          <a:blip r:embed="rId4"/>
          <a:stretch>
            <a:fillRect/>
          </a:stretch>
        </p:blipFill>
        <p:spPr>
          <a:xfrm>
            <a:off x="9757439" y="3044741"/>
            <a:ext cx="926133" cy="765841"/>
          </a:xfrm>
          <a:prstGeom prst="rect">
            <a:avLst/>
          </a:prstGeom>
        </p:spPr>
      </p:pic>
      <p:sp>
        <p:nvSpPr>
          <p:cNvPr id="17" name="Oval 16">
            <a:extLst>
              <a:ext uri="{FF2B5EF4-FFF2-40B4-BE49-F238E27FC236}">
                <a16:creationId xmlns:a16="http://schemas.microsoft.com/office/drawing/2014/main" id="{C673C3DF-3A21-4551-895C-66482E18DE05}"/>
              </a:ext>
            </a:extLst>
          </p:cNvPr>
          <p:cNvSpPr/>
          <p:nvPr/>
        </p:nvSpPr>
        <p:spPr>
          <a:xfrm>
            <a:off x="5329145" y="4143235"/>
            <a:ext cx="1549400" cy="6073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Contact us</a:t>
            </a:r>
            <a:endParaRPr lang="en-SG" dirty="0">
              <a:solidFill>
                <a:schemeClr val="tx1"/>
              </a:solidFill>
            </a:endParaRPr>
          </a:p>
        </p:txBody>
      </p:sp>
      <p:sp>
        <p:nvSpPr>
          <p:cNvPr id="18" name="Oval 17">
            <a:extLst>
              <a:ext uri="{FF2B5EF4-FFF2-40B4-BE49-F238E27FC236}">
                <a16:creationId xmlns:a16="http://schemas.microsoft.com/office/drawing/2014/main" id="{19430398-F6F7-4F4F-94A3-435CED200E65}"/>
              </a:ext>
            </a:extLst>
          </p:cNvPr>
          <p:cNvSpPr/>
          <p:nvPr/>
        </p:nvSpPr>
        <p:spPr>
          <a:xfrm>
            <a:off x="5163850" y="4992526"/>
            <a:ext cx="1984197" cy="6933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Live chat for booking</a:t>
            </a:r>
            <a:endParaRPr lang="en-SG" dirty="0">
              <a:solidFill>
                <a:schemeClr val="tx1"/>
              </a:solidFill>
            </a:endParaRPr>
          </a:p>
        </p:txBody>
      </p:sp>
      <p:sp>
        <p:nvSpPr>
          <p:cNvPr id="19" name="TextBox 18">
            <a:extLst>
              <a:ext uri="{FF2B5EF4-FFF2-40B4-BE49-F238E27FC236}">
                <a16:creationId xmlns:a16="http://schemas.microsoft.com/office/drawing/2014/main" id="{B876ABEA-5CDF-480A-A791-F08C596D0355}"/>
              </a:ext>
            </a:extLst>
          </p:cNvPr>
          <p:cNvSpPr txBox="1"/>
          <p:nvPr/>
        </p:nvSpPr>
        <p:spPr>
          <a:xfrm>
            <a:off x="9673721" y="3816534"/>
            <a:ext cx="1093569" cy="369332"/>
          </a:xfrm>
          <a:prstGeom prst="rect">
            <a:avLst/>
          </a:prstGeom>
          <a:noFill/>
        </p:spPr>
        <p:txBody>
          <a:bodyPr wrap="none" rtlCol="0">
            <a:spAutoFit/>
          </a:bodyPr>
          <a:lstStyle/>
          <a:p>
            <a:r>
              <a:rPr lang="en-US" dirty="0"/>
              <a:t>Customer</a:t>
            </a:r>
            <a:endParaRPr lang="en-SG" dirty="0"/>
          </a:p>
        </p:txBody>
      </p:sp>
      <p:cxnSp>
        <p:nvCxnSpPr>
          <p:cNvPr id="20" name="Straight Connector 19">
            <a:extLst>
              <a:ext uri="{FF2B5EF4-FFF2-40B4-BE49-F238E27FC236}">
                <a16:creationId xmlns:a16="http://schemas.microsoft.com/office/drawing/2014/main" id="{449D60D3-0C34-40BF-840F-A45DBF2E6236}"/>
              </a:ext>
            </a:extLst>
          </p:cNvPr>
          <p:cNvCxnSpPr>
            <a:cxnSpLocks/>
            <a:stCxn id="5" idx="3"/>
            <a:endCxn id="10" idx="2"/>
          </p:cNvCxnSpPr>
          <p:nvPr/>
        </p:nvCxnSpPr>
        <p:spPr>
          <a:xfrm flipV="1">
            <a:off x="2081690" y="2957597"/>
            <a:ext cx="3463355" cy="470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90DB5F-6627-4209-965D-F27C75F7E522}"/>
              </a:ext>
            </a:extLst>
          </p:cNvPr>
          <p:cNvCxnSpPr>
            <a:cxnSpLocks/>
            <a:stCxn id="16" idx="1"/>
            <a:endCxn id="10" idx="6"/>
          </p:cNvCxnSpPr>
          <p:nvPr/>
        </p:nvCxnSpPr>
        <p:spPr>
          <a:xfrm flipH="1" flipV="1">
            <a:off x="6662645" y="2957597"/>
            <a:ext cx="3094794" cy="470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7097D0-1236-49CE-93B4-91412C355E79}"/>
              </a:ext>
            </a:extLst>
          </p:cNvPr>
          <p:cNvCxnSpPr>
            <a:cxnSpLocks/>
            <a:stCxn id="12" idx="0"/>
          </p:cNvCxnSpPr>
          <p:nvPr/>
        </p:nvCxnSpPr>
        <p:spPr>
          <a:xfrm flipV="1">
            <a:off x="4111811" y="2971740"/>
            <a:ext cx="1440970" cy="343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374670-A9AF-4CAC-99E9-7C02F0C62BFE}"/>
              </a:ext>
            </a:extLst>
          </p:cNvPr>
          <p:cNvCxnSpPr>
            <a:cxnSpLocks/>
            <a:stCxn id="15" idx="0"/>
            <a:endCxn id="10" idx="6"/>
          </p:cNvCxnSpPr>
          <p:nvPr/>
        </p:nvCxnSpPr>
        <p:spPr>
          <a:xfrm flipH="1" flipV="1">
            <a:off x="6662645" y="2957597"/>
            <a:ext cx="1290996" cy="357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8E40DC-1050-4558-92E0-066486914E54}"/>
              </a:ext>
            </a:extLst>
          </p:cNvPr>
          <p:cNvCxnSpPr>
            <a:cxnSpLocks/>
            <a:stCxn id="13" idx="0"/>
            <a:endCxn id="10" idx="4"/>
          </p:cNvCxnSpPr>
          <p:nvPr/>
        </p:nvCxnSpPr>
        <p:spPr>
          <a:xfrm flipV="1">
            <a:off x="6103845" y="3188429"/>
            <a:ext cx="0" cy="186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00F3E1-7CAA-421B-BE3A-6FB2F3093A94}"/>
              </a:ext>
            </a:extLst>
          </p:cNvPr>
          <p:cNvCxnSpPr>
            <a:cxnSpLocks/>
            <a:stCxn id="5" idx="3"/>
            <a:endCxn id="17" idx="2"/>
          </p:cNvCxnSpPr>
          <p:nvPr/>
        </p:nvCxnSpPr>
        <p:spPr>
          <a:xfrm>
            <a:off x="2081690" y="3427662"/>
            <a:ext cx="3247455" cy="1019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D85314B-D694-45BD-8D53-3DE65420AB96}"/>
              </a:ext>
            </a:extLst>
          </p:cNvPr>
          <p:cNvCxnSpPr>
            <a:cxnSpLocks/>
            <a:stCxn id="17" idx="6"/>
            <a:endCxn id="16" idx="1"/>
          </p:cNvCxnSpPr>
          <p:nvPr/>
        </p:nvCxnSpPr>
        <p:spPr>
          <a:xfrm flipV="1">
            <a:off x="6878545" y="3427662"/>
            <a:ext cx="2878894" cy="1019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CBDC8F-D2D0-47A6-B53B-8FB318BDB3F0}"/>
              </a:ext>
            </a:extLst>
          </p:cNvPr>
          <p:cNvCxnSpPr>
            <a:cxnSpLocks/>
            <a:stCxn id="5" idx="3"/>
            <a:endCxn id="18" idx="2"/>
          </p:cNvCxnSpPr>
          <p:nvPr/>
        </p:nvCxnSpPr>
        <p:spPr>
          <a:xfrm>
            <a:off x="2081690" y="3427662"/>
            <a:ext cx="3082160" cy="1911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FE1418-E70E-4368-8C8F-38AACFD018A0}"/>
              </a:ext>
            </a:extLst>
          </p:cNvPr>
          <p:cNvCxnSpPr>
            <a:cxnSpLocks/>
            <a:stCxn id="16" idx="1"/>
            <a:endCxn id="18" idx="6"/>
          </p:cNvCxnSpPr>
          <p:nvPr/>
        </p:nvCxnSpPr>
        <p:spPr>
          <a:xfrm flipH="1">
            <a:off x="7148047" y="3427662"/>
            <a:ext cx="2609392" cy="1911554"/>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C1F9822-B49E-4F14-941F-E0BCAC834205}"/>
              </a:ext>
            </a:extLst>
          </p:cNvPr>
          <p:cNvSpPr/>
          <p:nvPr/>
        </p:nvSpPr>
        <p:spPr>
          <a:xfrm>
            <a:off x="2985043" y="1907822"/>
            <a:ext cx="5944468" cy="406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D8D60AE4-8F54-4656-BE5E-B67C49FBEED9}"/>
              </a:ext>
            </a:extLst>
          </p:cNvPr>
          <p:cNvSpPr txBox="1"/>
          <p:nvPr/>
        </p:nvSpPr>
        <p:spPr>
          <a:xfrm>
            <a:off x="7136509" y="1968487"/>
            <a:ext cx="1812484" cy="369332"/>
          </a:xfrm>
          <a:prstGeom prst="rect">
            <a:avLst/>
          </a:prstGeom>
          <a:noFill/>
        </p:spPr>
        <p:txBody>
          <a:bodyPr wrap="none" rtlCol="0">
            <a:spAutoFit/>
          </a:bodyPr>
          <a:lstStyle/>
          <a:p>
            <a:r>
              <a:rPr lang="en-US" dirty="0"/>
              <a:t>System Boundary</a:t>
            </a:r>
            <a:endParaRPr lang="en-SG" dirty="0"/>
          </a:p>
        </p:txBody>
      </p:sp>
    </p:spTree>
    <p:extLst>
      <p:ext uri="{BB962C8B-B14F-4D97-AF65-F5344CB8AC3E}">
        <p14:creationId xmlns:p14="http://schemas.microsoft.com/office/powerpoint/2010/main" val="19163029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D6761C-FBCF-4C87-8464-4BDE561C7BD4}"/>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4B9B09-BBCD-4334-9A95-77AC8701A94F}"/>
              </a:ext>
            </a:extLst>
          </p:cNvPr>
          <p:cNvSpPr txBox="1"/>
          <p:nvPr/>
        </p:nvSpPr>
        <p:spPr>
          <a:xfrm>
            <a:off x="507999" y="537029"/>
            <a:ext cx="8138895" cy="461665"/>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Requirements of your proposed models for the development:</a:t>
            </a:r>
            <a:endParaRPr lang="en-SG"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0B6079F-7073-4680-8B1E-047B84D0D516}"/>
              </a:ext>
            </a:extLst>
          </p:cNvPr>
          <p:cNvSpPr txBox="1"/>
          <p:nvPr/>
        </p:nvSpPr>
        <p:spPr>
          <a:xfrm>
            <a:off x="507999" y="1857829"/>
            <a:ext cx="11322757" cy="4207947"/>
          </a:xfrm>
          <a:prstGeom prst="rect">
            <a:avLst/>
          </a:prstGeom>
          <a:noFill/>
        </p:spPr>
        <p:txBody>
          <a:bodyPr wrap="square" rtlCol="0">
            <a:spAutoFit/>
          </a:bodyPr>
          <a:lstStyle/>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(I)Software: </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1.XAMPP</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2.Notepad++</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3.VS code</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4.Sublime text</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5.Blender</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6.Unreal Engine </a:t>
            </a:r>
          </a:p>
          <a:p>
            <a:pPr marR="0" lvl="0" algn="just">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(II)Programming Language: </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 HTML</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2.CSS</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3.Java Script</a:t>
            </a:r>
          </a:p>
          <a:p>
            <a:pPr marR="0" lvl="0" algn="just">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4.PHP</a:t>
            </a:r>
          </a:p>
        </p:txBody>
      </p:sp>
      <p:sp>
        <p:nvSpPr>
          <p:cNvPr id="4" name="Slide Number Placeholder 3">
            <a:extLst>
              <a:ext uri="{FF2B5EF4-FFF2-40B4-BE49-F238E27FC236}">
                <a16:creationId xmlns:a16="http://schemas.microsoft.com/office/drawing/2014/main" id="{5D7512BA-1809-4779-A39F-4EB0C3059699}"/>
              </a:ext>
            </a:extLst>
          </p:cNvPr>
          <p:cNvSpPr>
            <a:spLocks noGrp="1"/>
          </p:cNvSpPr>
          <p:nvPr>
            <p:ph type="sldNum" sz="quarter" idx="12"/>
          </p:nvPr>
        </p:nvSpPr>
        <p:spPr/>
        <p:txBody>
          <a:bodyPr/>
          <a:lstStyle/>
          <a:p>
            <a:fld id="{42614B04-C5FF-427C-9DCC-F0A21795BF5D}" type="slidenum">
              <a:rPr lang="en-SG" smtClean="0">
                <a:latin typeface="Times New Roman" panose="02020603050405020304" pitchFamily="18" charset="0"/>
                <a:cs typeface="Times New Roman" panose="02020603050405020304" pitchFamily="18" charset="0"/>
              </a:rPr>
              <a:t>8</a:t>
            </a:fld>
            <a:endParaRPr lang="en-S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104448"/>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666A67-5C60-46B6-9F4B-D9B63240FDE9}"/>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4B9B09-BBCD-4334-9A95-77AC8701A94F}"/>
              </a:ext>
            </a:extLst>
          </p:cNvPr>
          <p:cNvSpPr txBox="1"/>
          <p:nvPr/>
        </p:nvSpPr>
        <p:spPr>
          <a:xfrm>
            <a:off x="507999" y="537029"/>
            <a:ext cx="1673856" cy="461665"/>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Discussion:</a:t>
            </a:r>
            <a:endParaRPr lang="en-SG"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0B6079F-7073-4680-8B1E-047B84D0D516}"/>
              </a:ext>
            </a:extLst>
          </p:cNvPr>
          <p:cNvSpPr txBox="1"/>
          <p:nvPr/>
        </p:nvSpPr>
        <p:spPr>
          <a:xfrm>
            <a:off x="507999" y="1857829"/>
            <a:ext cx="11322757" cy="3889398"/>
          </a:xfrm>
          <a:prstGeom prst="rect">
            <a:avLst/>
          </a:prstGeom>
          <a:noFill/>
        </p:spPr>
        <p:txBody>
          <a:bodyPr wrap="square" rtlCol="0">
            <a:sp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Advantages:</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Time saving.</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ii) Cost effective.</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iii) Convenience.</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iv) No advertisement. </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 Multiple varieties.</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vi) Accuracy.</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vii) Easy price comparison</a:t>
            </a: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Disadvantages:</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Page loading time.</a:t>
            </a: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ii) Time complexity.</a:t>
            </a:r>
          </a:p>
          <a:p>
            <a:pPr marL="0" marR="0" algn="just">
              <a:lnSpc>
                <a:spcPct val="115000"/>
              </a:lnSpc>
              <a:spcBef>
                <a:spcPts val="0"/>
              </a:spcBef>
              <a:spcAft>
                <a:spcPts val="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F6B6BD8-79B2-4D2B-948C-8E73D2DEC9D6}"/>
              </a:ext>
            </a:extLst>
          </p:cNvPr>
          <p:cNvSpPr>
            <a:spLocks noGrp="1"/>
          </p:cNvSpPr>
          <p:nvPr>
            <p:ph type="sldNum" sz="quarter" idx="12"/>
          </p:nvPr>
        </p:nvSpPr>
        <p:spPr/>
        <p:txBody>
          <a:bodyPr/>
          <a:lstStyle/>
          <a:p>
            <a:fld id="{42614B04-C5FF-427C-9DCC-F0A21795BF5D}" type="slidenum">
              <a:rPr lang="en-SG" smtClean="0">
                <a:latin typeface="Times New Roman" panose="02020603050405020304" pitchFamily="18" charset="0"/>
                <a:cs typeface="Times New Roman" panose="02020603050405020304" pitchFamily="18" charset="0"/>
              </a:rPr>
              <a:t>9</a:t>
            </a:fld>
            <a:endParaRPr lang="en-S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3222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728</Words>
  <Application>Microsoft Office PowerPoint</Application>
  <PresentationFormat>Widescreen</PresentationFormat>
  <Paragraphs>113</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Touhid Iqbal Sagar</dc:creator>
  <cp:lastModifiedBy>Touhid Iqbal Sagar</cp:lastModifiedBy>
  <cp:revision>58</cp:revision>
  <dcterms:created xsi:type="dcterms:W3CDTF">2022-02-27T13:34:43Z</dcterms:created>
  <dcterms:modified xsi:type="dcterms:W3CDTF">2022-04-21T03:16:46Z</dcterms:modified>
</cp:coreProperties>
</file>